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23"/>
  </p:notesMasterIdLst>
  <p:sldIdLst>
    <p:sldId id="256" r:id="rId2"/>
    <p:sldId id="257" r:id="rId3"/>
    <p:sldId id="258" r:id="rId4"/>
    <p:sldId id="266" r:id="rId5"/>
    <p:sldId id="259" r:id="rId6"/>
    <p:sldId id="260" r:id="rId7"/>
    <p:sldId id="261" r:id="rId8"/>
    <p:sldId id="262" r:id="rId9"/>
    <p:sldId id="267" r:id="rId10"/>
    <p:sldId id="268" r:id="rId11"/>
    <p:sldId id="269" r:id="rId12"/>
    <p:sldId id="270" r:id="rId13"/>
    <p:sldId id="271" r:id="rId14"/>
    <p:sldId id="272" r:id="rId15"/>
    <p:sldId id="273" r:id="rId16"/>
    <p:sldId id="274" r:id="rId17"/>
    <p:sldId id="275" r:id="rId18"/>
    <p:sldId id="276" r:id="rId19"/>
    <p:sldId id="263" r:id="rId20"/>
    <p:sldId id="264" r:id="rId21"/>
    <p:sldId id="265"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4" autoAdjust="0"/>
    <p:restoredTop sz="55702" autoAdjust="0"/>
  </p:normalViewPr>
  <p:slideViewPr>
    <p:cSldViewPr snapToGrid="0">
      <p:cViewPr varScale="1">
        <p:scale>
          <a:sx n="64" d="100"/>
          <a:sy n="64" d="100"/>
        </p:scale>
        <p:origin x="239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46F5D-674E-48CA-A246-0C6D79EF3096}" type="datetimeFigureOut">
              <a:rPr lang="en-US" smtClean="0"/>
              <a:t>6/20/2019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52CA59-4294-4FEF-80A0-43C7D3289684}" type="slidenum">
              <a:rPr lang="en-US" smtClean="0"/>
              <a:t>‹#›</a:t>
            </a:fld>
            <a:endParaRPr lang="en-US"/>
          </a:p>
        </p:txBody>
      </p:sp>
    </p:spTree>
    <p:extLst>
      <p:ext uri="{BB962C8B-B14F-4D97-AF65-F5344CB8AC3E}">
        <p14:creationId xmlns:p14="http://schemas.microsoft.com/office/powerpoint/2010/main" val="1563602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mawebster9/ThesisCode/blob/master/NumFoldsComparison.tx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news.clearancejobs.com/2019/04/16/latest-update-on-the-security-clearance-backlog-and-transfer-to-dod/"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Created a database for cases – includes information on decisions and reasons for initial denial</a:t>
            </a:r>
          </a:p>
          <a:p>
            <a:endParaRPr lang="en-US" dirty="0" smtClean="0"/>
          </a:p>
          <a:p>
            <a:r>
              <a:rPr lang="en-US" dirty="0" smtClean="0"/>
              <a:t>Hand coded cases from documents in </a:t>
            </a:r>
            <a:r>
              <a:rPr lang="en-US" dirty="0" err="1" smtClean="0"/>
              <a:t>api</a:t>
            </a:r>
            <a:endParaRPr lang="en-US" dirty="0" smtClean="0"/>
          </a:p>
          <a:p>
            <a:endParaRPr lang="en-US" dirty="0" smtClean="0"/>
          </a:p>
          <a:p>
            <a:r>
              <a:rPr lang="en-US" dirty="0" smtClean="0"/>
              <a:t>Preliminary stats done on information (20,000+ records) </a:t>
            </a:r>
          </a:p>
          <a:p>
            <a:endParaRPr lang="en-US" dirty="0" smtClean="0"/>
          </a:p>
          <a:p>
            <a:r>
              <a:rPr lang="en-US" dirty="0" smtClean="0"/>
              <a:t>Focus on falsification (about ¼ of cases in data set) – only up to 2016 (still need to code 2017&amp;2018)</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2</a:t>
            </a:fld>
            <a:endParaRPr lang="en-US"/>
          </a:p>
        </p:txBody>
      </p:sp>
    </p:spTree>
    <p:extLst>
      <p:ext uri="{BB962C8B-B14F-4D97-AF65-F5344CB8AC3E}">
        <p14:creationId xmlns:p14="http://schemas.microsoft.com/office/powerpoint/2010/main" val="135871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dirty="0" err="1" smtClean="0"/>
              <a:t>train_test_split</a:t>
            </a:r>
            <a:r>
              <a:rPr lang="en-US" baseline="0" dirty="0" smtClean="0"/>
              <a:t>() function works by taking the X &amp; y data and splitting it up into groups, one for training and one for testing. We specified that we want there to be 3 splits (</a:t>
            </a:r>
            <a:r>
              <a:rPr lang="en-US" baseline="0" dirty="0" err="1" smtClean="0"/>
              <a:t>test_size</a:t>
            </a:r>
            <a:r>
              <a:rPr lang="en-US" baseline="0" dirty="0" smtClean="0"/>
              <a:t>) – the training always gets the majority of the data so our training data (</a:t>
            </a:r>
            <a:r>
              <a:rPr lang="en-US" baseline="0" dirty="0" err="1" smtClean="0"/>
              <a:t>X_train</a:t>
            </a:r>
            <a:r>
              <a:rPr lang="en-US" baseline="0" dirty="0" smtClean="0"/>
              <a:t>, </a:t>
            </a:r>
            <a:r>
              <a:rPr lang="en-US" baseline="0" dirty="0" err="1" smtClean="0"/>
              <a:t>y_train</a:t>
            </a:r>
            <a:r>
              <a:rPr lang="en-US" baseline="0" dirty="0" smtClean="0"/>
              <a:t>) will have 67% of the data, and our test data will have 33% of the data (</a:t>
            </a:r>
            <a:r>
              <a:rPr lang="en-US" baseline="0" dirty="0" err="1" smtClean="0"/>
              <a:t>X_test</a:t>
            </a:r>
            <a:r>
              <a:rPr lang="en-US" baseline="0" dirty="0" smtClean="0"/>
              <a:t>, </a:t>
            </a:r>
            <a:r>
              <a:rPr lang="en-US" baseline="0" dirty="0" err="1" smtClean="0"/>
              <a:t>y_test</a:t>
            </a:r>
            <a:r>
              <a:rPr lang="en-US" baseline="0" dirty="0" smtClean="0"/>
              <a:t>). We have also specified that we want to ensure that each time we run the algorithm it will give us the same answer (</a:t>
            </a:r>
            <a:r>
              <a:rPr lang="en-US" baseline="0" dirty="0" err="1" smtClean="0"/>
              <a:t>random_state</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12</a:t>
            </a:fld>
            <a:endParaRPr lang="en-US"/>
          </a:p>
        </p:txBody>
      </p:sp>
    </p:spTree>
    <p:extLst>
      <p:ext uri="{BB962C8B-B14F-4D97-AF65-F5344CB8AC3E}">
        <p14:creationId xmlns:p14="http://schemas.microsoft.com/office/powerpoint/2010/main" val="29761356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next step in our machine learning model is taking our training data and feeding it into an algorithm to build a model. This is essentially the step that teaches an algorithm that for each record X = y. To do this, there are a number of classification models. For this example we will focus on the </a:t>
            </a:r>
            <a:r>
              <a:rPr lang="en-US" dirty="0" err="1" smtClean="0"/>
              <a:t>LogisticRegression</a:t>
            </a:r>
            <a:r>
              <a:rPr lang="en-US" dirty="0" smtClean="0"/>
              <a:t> classifier.</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13</a:t>
            </a:fld>
            <a:endParaRPr lang="en-US"/>
          </a:p>
        </p:txBody>
      </p:sp>
    </p:spTree>
    <p:extLst>
      <p:ext uri="{BB962C8B-B14F-4D97-AF65-F5344CB8AC3E}">
        <p14:creationId xmlns:p14="http://schemas.microsoft.com/office/powerpoint/2010/main" val="5088370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next step in our process is to take the model we just made using the training data and feed the test data into it. This will output an array of values that the algorithm has determined to be the denied status.</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14</a:t>
            </a:fld>
            <a:endParaRPr lang="en-US"/>
          </a:p>
        </p:txBody>
      </p:sp>
    </p:spTree>
    <p:extLst>
      <p:ext uri="{BB962C8B-B14F-4D97-AF65-F5344CB8AC3E}">
        <p14:creationId xmlns:p14="http://schemas.microsoft.com/office/powerpoint/2010/main" val="3455171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we understand how machine learning is done, we can determine which model is the best choice for our data. In this example we will use 5 different classifiers and evaluate each against 5 accuracy metrics.</a:t>
            </a:r>
          </a:p>
          <a:p>
            <a:endParaRPr lang="en-US" dirty="0" smtClean="0"/>
          </a:p>
          <a:p>
            <a:r>
              <a:rPr lang="en-US" dirty="0" smtClean="0"/>
              <a:t>Note:</a:t>
            </a:r>
          </a:p>
          <a:p>
            <a:r>
              <a:rPr lang="en-US" dirty="0" smtClean="0"/>
              <a:t>1. For picking a fold size, it is recommended to choose n=5, 10, or 20 (http://vinhkhuc.github.io/2015/03/01/how-many-folds-for-cross-validation.html). For this problem, we have chosen K = 20 and the comparisons can be found at </a:t>
            </a:r>
            <a:r>
              <a:rPr lang="en-US" dirty="0" smtClean="0">
                <a:hlinkClick r:id="rId3"/>
              </a:rPr>
              <a:t>https://github.com/mawebster9/ThesisCode/blob/master/NumFoldsComparison.txt</a:t>
            </a:r>
            <a:r>
              <a:rPr lang="en-US" dirty="0" smtClean="0"/>
              <a:t>.</a:t>
            </a:r>
          </a:p>
          <a:p>
            <a:r>
              <a:rPr lang="en-US" dirty="0" smtClean="0"/>
              <a:t>2. The </a:t>
            </a:r>
            <a:r>
              <a:rPr lang="en-US" dirty="0" err="1" smtClean="0"/>
              <a:t>cross_val_score</a:t>
            </a:r>
            <a:r>
              <a:rPr lang="en-US" dirty="0" smtClean="0"/>
              <a:t>() function works by running all of the following functions:</a:t>
            </a:r>
          </a:p>
          <a:p>
            <a:r>
              <a:rPr lang="en-US" dirty="0" smtClean="0"/>
              <a:t>    - Shuffle the dataset randomly</a:t>
            </a:r>
          </a:p>
          <a:p>
            <a:r>
              <a:rPr lang="en-US" dirty="0" smtClean="0"/>
              <a:t>    - Split the dataset into k (n=20) groups</a:t>
            </a:r>
          </a:p>
          <a:p>
            <a:r>
              <a:rPr lang="en-US" dirty="0" smtClean="0"/>
              <a:t>        - For each unique group:</a:t>
            </a:r>
          </a:p>
          <a:p>
            <a:r>
              <a:rPr lang="en-US" dirty="0" smtClean="0"/>
              <a:t>        - Take the group as a hold out or test data set</a:t>
            </a:r>
          </a:p>
          <a:p>
            <a:r>
              <a:rPr lang="en-US" dirty="0" smtClean="0"/>
              <a:t>        - Take the remaining groups as a training data set</a:t>
            </a:r>
          </a:p>
          <a:p>
            <a:r>
              <a:rPr lang="en-US" dirty="0" smtClean="0"/>
              <a:t>        - Fit a model on the training set and evaluate it on the test set</a:t>
            </a:r>
          </a:p>
          <a:p>
            <a:r>
              <a:rPr lang="en-US" dirty="0" smtClean="0"/>
              <a:t>        - Retain the evaluation score and discard the model</a:t>
            </a:r>
          </a:p>
          <a:p>
            <a:r>
              <a:rPr lang="en-US" dirty="0" smtClean="0"/>
              <a:t>    - Summarize the skill of the model using the sample of model evaluation scores</a:t>
            </a:r>
          </a:p>
          <a:p>
            <a:r>
              <a:rPr lang="en-US" dirty="0" smtClean="0"/>
              <a:t>    </a:t>
            </a:r>
          </a:p>
          <a:p>
            <a:r>
              <a:rPr lang="en-US" dirty="0" smtClean="0"/>
              <a:t>The </a:t>
            </a:r>
            <a:r>
              <a:rPr lang="en-US" dirty="0" err="1" smtClean="0"/>
              <a:t>cross_val_score</a:t>
            </a:r>
            <a:r>
              <a:rPr lang="en-US" dirty="0" smtClean="0"/>
              <a:t>() function is essentially an all-in-one function.</a:t>
            </a:r>
          </a:p>
          <a:p>
            <a:endParaRPr lang="en-US" dirty="0" smtClean="0"/>
          </a:p>
          <a:p>
            <a:r>
              <a:rPr lang="en-US" dirty="0" smtClean="0"/>
              <a:t>3. For the scoring metrics:</a:t>
            </a:r>
          </a:p>
          <a:p>
            <a:r>
              <a:rPr lang="en-US" dirty="0" smtClean="0"/>
              <a:t>    - </a:t>
            </a:r>
            <a:r>
              <a:rPr lang="en-US" dirty="0" err="1" smtClean="0"/>
              <a:t>roc_auc</a:t>
            </a:r>
            <a:r>
              <a:rPr lang="en-US" dirty="0" smtClean="0"/>
              <a:t>: The area under a ROC Curve (plots the fraction of true positives out of the positives (TPR = true positive rate) vs. the fraction of false positives out of the negatives (FPR = false positive rate))</a:t>
            </a:r>
          </a:p>
          <a:p>
            <a:r>
              <a:rPr lang="en-US" dirty="0" smtClean="0"/>
              <a:t>    - f_1: The weighted average of Precision and Recall -&gt; (F1 = 2 * ((precision * recall) / (precision + recall)))</a:t>
            </a:r>
          </a:p>
          <a:p>
            <a:r>
              <a:rPr lang="en-US" dirty="0" smtClean="0"/>
              <a:t>    - accuracy: A ratio of correctly predicted observation to the total observations -&gt;</a:t>
            </a:r>
            <a:r>
              <a:rPr lang="en-US" baseline="0" dirty="0" smtClean="0"/>
              <a:t> </a:t>
            </a:r>
            <a:r>
              <a:rPr lang="en-US" dirty="0" smtClean="0"/>
              <a:t>(Accuracy = (</a:t>
            </a:r>
            <a:r>
              <a:rPr lang="en-US" dirty="0" err="1" smtClean="0"/>
              <a:t>TruePositives+TrueNegatives</a:t>
            </a:r>
            <a:r>
              <a:rPr lang="en-US" dirty="0" smtClean="0"/>
              <a:t>)/(</a:t>
            </a:r>
            <a:r>
              <a:rPr lang="en-US" dirty="0" err="1" smtClean="0"/>
              <a:t>TruePositives+FalsePositives+FalseNegatives+TrueNegatives</a:t>
            </a:r>
            <a:r>
              <a:rPr lang="en-US" dirty="0" smtClean="0"/>
              <a:t>))</a:t>
            </a:r>
          </a:p>
          <a:p>
            <a:r>
              <a:rPr lang="en-US" dirty="0" smtClean="0"/>
              <a:t>    - precision: The ability of the classifier to not label negative samples as positive -&gt;</a:t>
            </a:r>
            <a:r>
              <a:rPr lang="en-US" baseline="0" dirty="0" smtClean="0"/>
              <a:t> </a:t>
            </a:r>
            <a:r>
              <a:rPr lang="en-US" dirty="0" smtClean="0"/>
              <a:t>(Precision = </a:t>
            </a:r>
            <a:r>
              <a:rPr lang="en-US" dirty="0" err="1" smtClean="0"/>
              <a:t>TruePositives</a:t>
            </a:r>
            <a:r>
              <a:rPr lang="en-US" dirty="0" smtClean="0"/>
              <a:t>/(</a:t>
            </a:r>
            <a:r>
              <a:rPr lang="en-US" dirty="0" err="1" smtClean="0"/>
              <a:t>TruePositives+FalsePositives</a:t>
            </a:r>
            <a:r>
              <a:rPr lang="en-US" dirty="0" smtClean="0"/>
              <a:t>))</a:t>
            </a:r>
          </a:p>
          <a:p>
            <a:r>
              <a:rPr lang="en-US" dirty="0" smtClean="0"/>
              <a:t>    - recall: The ability of the classifier to find all positive samples -&gt;</a:t>
            </a:r>
            <a:r>
              <a:rPr lang="en-US" baseline="0" dirty="0" smtClean="0"/>
              <a:t> </a:t>
            </a:r>
            <a:r>
              <a:rPr lang="en-US" dirty="0" smtClean="0"/>
              <a:t>(Recall = </a:t>
            </a:r>
            <a:r>
              <a:rPr lang="en-US" dirty="0" err="1" smtClean="0"/>
              <a:t>TruePositives</a:t>
            </a:r>
            <a:r>
              <a:rPr lang="en-US" dirty="0" smtClean="0"/>
              <a:t>/(</a:t>
            </a:r>
            <a:r>
              <a:rPr lang="en-US" dirty="0" err="1" smtClean="0"/>
              <a:t>TruePositives+FalseNegatives</a:t>
            </a:r>
            <a:r>
              <a:rPr lang="en-US" dirty="0" smtClean="0"/>
              <a:t>))</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16</a:t>
            </a:fld>
            <a:endParaRPr lang="en-US"/>
          </a:p>
        </p:txBody>
      </p:sp>
    </p:spTree>
    <p:extLst>
      <p:ext uri="{BB962C8B-B14F-4D97-AF65-F5344CB8AC3E}">
        <p14:creationId xmlns:p14="http://schemas.microsoft.com/office/powerpoint/2010/main" val="3075036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Accuracy:</a:t>
            </a:r>
          </a:p>
          <a:p>
            <a:pPr marL="228600" indent="-228600">
              <a:buAutoNum type="arabicPeriod"/>
            </a:pPr>
            <a:r>
              <a:rPr lang="en-US" dirty="0" err="1" smtClean="0"/>
              <a:t>LogisticRegression</a:t>
            </a:r>
            <a:r>
              <a:rPr lang="en-US" dirty="0" smtClean="0"/>
              <a:t>:</a:t>
            </a:r>
            <a:r>
              <a:rPr lang="en-US" baseline="0" dirty="0" smtClean="0"/>
              <a:t> 99.48%</a:t>
            </a:r>
          </a:p>
          <a:p>
            <a:pPr marL="228600" indent="-228600">
              <a:buAutoNum type="arabicPeriod"/>
            </a:pPr>
            <a:r>
              <a:rPr lang="en-US" baseline="0" dirty="0" err="1" smtClean="0"/>
              <a:t>DecisionTreeClassifier</a:t>
            </a:r>
            <a:r>
              <a:rPr lang="en-US" baseline="0" dirty="0" smtClean="0"/>
              <a:t>: 99.44%</a:t>
            </a:r>
          </a:p>
          <a:p>
            <a:pPr marL="228600" indent="-228600">
              <a:buAutoNum type="arabicPeriod"/>
            </a:pPr>
            <a:r>
              <a:rPr lang="en-US" baseline="0" dirty="0" err="1" smtClean="0"/>
              <a:t>RandomForestClassifier</a:t>
            </a:r>
            <a:r>
              <a:rPr lang="en-US" baseline="0" dirty="0" smtClean="0"/>
              <a:t>: 99.35%</a:t>
            </a:r>
          </a:p>
          <a:p>
            <a:pPr marL="228600" indent="-228600">
              <a:buAutoNum type="arabicPeriod"/>
            </a:pPr>
            <a:r>
              <a:rPr lang="en-US" baseline="0" dirty="0" err="1" smtClean="0"/>
              <a:t>KNeighborsClassifier</a:t>
            </a:r>
            <a:r>
              <a:rPr lang="en-US" baseline="0" dirty="0" smtClean="0"/>
              <a:t>: 97.71%</a:t>
            </a:r>
          </a:p>
          <a:p>
            <a:pPr marL="228600" indent="-228600">
              <a:buAutoNum type="arabicPeriod"/>
            </a:pPr>
            <a:r>
              <a:rPr lang="en-US" baseline="0" dirty="0" err="1" smtClean="0"/>
              <a:t>GaussianNB</a:t>
            </a:r>
            <a:r>
              <a:rPr lang="en-US" baseline="0" dirty="0" smtClean="0"/>
              <a:t>: 87.00%</a:t>
            </a:r>
            <a:endParaRPr lang="en-US" dirty="0" smtClean="0"/>
          </a:p>
          <a:p>
            <a:endParaRPr lang="en-US" dirty="0" smtClean="0"/>
          </a:p>
          <a:p>
            <a:r>
              <a:rPr lang="en-US" dirty="0" smtClean="0"/>
              <a:t>For </a:t>
            </a:r>
            <a:r>
              <a:rPr lang="en-US" dirty="0" err="1" smtClean="0"/>
              <a:t>boolean</a:t>
            </a:r>
            <a:r>
              <a:rPr lang="en-US" dirty="0" smtClean="0"/>
              <a:t> classification, the top performing machine learning algorithm is </a:t>
            </a:r>
            <a:r>
              <a:rPr lang="en-US" dirty="0" err="1" smtClean="0"/>
              <a:t>LogisticRegression</a:t>
            </a:r>
            <a:r>
              <a:rPr lang="en-US" dirty="0" smtClean="0"/>
              <a:t> followed closely behind by the  </a:t>
            </a:r>
            <a:r>
              <a:rPr lang="en-US" dirty="0" err="1" smtClean="0"/>
              <a:t>DecisionTreeClassifier</a:t>
            </a:r>
            <a:r>
              <a:rPr lang="en-US" dirty="0" smtClean="0"/>
              <a:t> and then the </a:t>
            </a:r>
            <a:r>
              <a:rPr lang="en-US" dirty="0" err="1" smtClean="0"/>
              <a:t>RandomForrestClassifier</a:t>
            </a:r>
            <a:r>
              <a:rPr lang="en-US" dirty="0" smtClean="0"/>
              <a:t>. Both the works by analyzing a dataset with one or more independent variables that determine an outcome - the outcome is measured with a binary variable (only 2 outcomes possible).</a:t>
            </a:r>
          </a:p>
          <a:p>
            <a:endParaRPr lang="en-US" dirty="0" smtClean="0"/>
          </a:p>
          <a:p>
            <a:r>
              <a:rPr lang="en-US" dirty="0" smtClean="0"/>
              <a:t>Note: The </a:t>
            </a:r>
            <a:r>
              <a:rPr lang="en-US" dirty="0" err="1" smtClean="0"/>
              <a:t>accuracy_score</a:t>
            </a:r>
            <a:r>
              <a:rPr lang="en-US" dirty="0" smtClean="0"/>
              <a:t> for </a:t>
            </a:r>
            <a:r>
              <a:rPr lang="en-US" dirty="0" err="1" smtClean="0"/>
              <a:t>LogisticRegression</a:t>
            </a:r>
            <a:r>
              <a:rPr lang="en-US" dirty="0" smtClean="0"/>
              <a:t> is different in sections 4 and 5 because in section 4 the function was only run once whereas in section 5 it was run 20 times and averaged.</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17</a:t>
            </a:fld>
            <a:endParaRPr lang="en-US"/>
          </a:p>
        </p:txBody>
      </p:sp>
    </p:spTree>
    <p:extLst>
      <p:ext uri="{BB962C8B-B14F-4D97-AF65-F5344CB8AC3E}">
        <p14:creationId xmlns:p14="http://schemas.microsoft.com/office/powerpoint/2010/main" val="36867257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Accuracy:</a:t>
            </a:r>
          </a:p>
          <a:p>
            <a:pPr marL="228600" indent="-228600">
              <a:buAutoNum type="arabicPeriod"/>
            </a:pPr>
            <a:r>
              <a:rPr lang="en-US" dirty="0" err="1" smtClean="0"/>
              <a:t>LogisticRegression</a:t>
            </a:r>
            <a:r>
              <a:rPr lang="en-US" dirty="0" smtClean="0"/>
              <a:t>:</a:t>
            </a:r>
            <a:r>
              <a:rPr lang="en-US" baseline="0" dirty="0" smtClean="0"/>
              <a:t> 80.98%</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err="1" smtClean="0"/>
              <a:t>KNeighborsClassifier</a:t>
            </a:r>
            <a:r>
              <a:rPr lang="en-US" baseline="0" dirty="0" smtClean="0"/>
              <a:t>: 76.82%</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err="1" smtClean="0"/>
              <a:t>RandomForestClassifier</a:t>
            </a:r>
            <a:r>
              <a:rPr lang="en-US" baseline="0" dirty="0" smtClean="0"/>
              <a:t>: 75.05%</a:t>
            </a:r>
          </a:p>
          <a:p>
            <a:pPr marL="228600" indent="-228600">
              <a:buAutoNum type="arabicPeriod"/>
            </a:pPr>
            <a:r>
              <a:rPr lang="en-US" baseline="0" dirty="0" err="1" smtClean="0"/>
              <a:t>DecisionTreeClassifier</a:t>
            </a:r>
            <a:r>
              <a:rPr lang="en-US" baseline="0" dirty="0" smtClean="0"/>
              <a:t>: 72.82%</a:t>
            </a:r>
          </a:p>
          <a:p>
            <a:pPr marL="228600" indent="-228600">
              <a:buAutoNum type="arabicPeriod"/>
            </a:pPr>
            <a:r>
              <a:rPr lang="en-US" baseline="0" dirty="0" err="1" smtClean="0"/>
              <a:t>GaussianNB</a:t>
            </a:r>
            <a:r>
              <a:rPr lang="en-US" baseline="0" dirty="0" smtClean="0"/>
              <a:t>: 73.70%</a:t>
            </a:r>
            <a:endParaRPr lang="en-US" dirty="0" smtClean="0"/>
          </a:p>
          <a:p>
            <a:endParaRPr lang="en-US" dirty="0" smtClean="0"/>
          </a:p>
          <a:p>
            <a:r>
              <a:rPr lang="en-US" dirty="0" smtClean="0"/>
              <a:t>For text classification, the top performing machine learning algorithm is </a:t>
            </a:r>
            <a:r>
              <a:rPr lang="en-US" dirty="0" err="1" smtClean="0"/>
              <a:t>LogisticRegression</a:t>
            </a:r>
            <a:r>
              <a:rPr lang="en-US" dirty="0" smtClean="0"/>
              <a:t>. This classifier works by analyzing a dataset with one or more independent variables that determine an outcome - the outcome is measured with a binary variable (only 2 outcomes possible).</a:t>
            </a:r>
          </a:p>
          <a:p>
            <a:endParaRPr lang="en-US" dirty="0" smtClean="0"/>
          </a:p>
          <a:p>
            <a:r>
              <a:rPr lang="en-US" dirty="0" smtClean="0"/>
              <a:t>Note: The </a:t>
            </a:r>
            <a:r>
              <a:rPr lang="en-US" dirty="0" err="1" smtClean="0"/>
              <a:t>accuracy_score</a:t>
            </a:r>
            <a:r>
              <a:rPr lang="en-US" dirty="0" smtClean="0"/>
              <a:t> for </a:t>
            </a:r>
            <a:r>
              <a:rPr lang="en-US" dirty="0" err="1" smtClean="0"/>
              <a:t>LogisticRegression</a:t>
            </a:r>
            <a:r>
              <a:rPr lang="en-US" dirty="0" smtClean="0"/>
              <a:t> is different in sections 4 and 5 because in section 4 the function was only run once whereas in section 5 it was run 20 times and averaged.</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18</a:t>
            </a:fld>
            <a:endParaRPr lang="en-US"/>
          </a:p>
        </p:txBody>
      </p:sp>
    </p:spTree>
    <p:extLst>
      <p:ext uri="{BB962C8B-B14F-4D97-AF65-F5344CB8AC3E}">
        <p14:creationId xmlns:p14="http://schemas.microsoft.com/office/powerpoint/2010/main" val="2536128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Accuracy was about </a:t>
            </a:r>
            <a:r>
              <a:rPr lang="en-US" dirty="0" smtClean="0"/>
              <a:t>99.48% for Boolean values and about 80.98% for text values </a:t>
            </a:r>
            <a:r>
              <a:rPr lang="en-US" dirty="0" smtClean="0"/>
              <a:t>-&gt; </a:t>
            </a:r>
            <a:r>
              <a:rPr lang="en-US" dirty="0" smtClean="0"/>
              <a:t>biased data?</a:t>
            </a:r>
            <a:endParaRPr lang="en-US" dirty="0" smtClean="0"/>
          </a:p>
          <a:p>
            <a:endParaRPr lang="en-US" baseline="0" dirty="0" smtClean="0"/>
          </a:p>
          <a:p>
            <a:r>
              <a:rPr lang="en-US" baseline="0" dirty="0" smtClean="0"/>
              <a:t>More data = better results</a:t>
            </a:r>
          </a:p>
          <a:p>
            <a:endParaRPr lang="en-US" baseline="0" dirty="0" smtClean="0"/>
          </a:p>
          <a:p>
            <a:r>
              <a:rPr lang="en-US" baseline="0" dirty="0" smtClean="0"/>
              <a:t>Machines making these decisions </a:t>
            </a:r>
            <a:r>
              <a:rPr lang="en-US" baseline="0" dirty="0" smtClean="0"/>
              <a:t>– legal issues from applicants about bias</a:t>
            </a:r>
          </a:p>
          <a:p>
            <a:endParaRPr lang="en-US" baseline="0" dirty="0" smtClean="0"/>
          </a:p>
          <a:p>
            <a:r>
              <a:rPr lang="en-US" baseline="0" dirty="0" smtClean="0"/>
              <a:t>The larger the dataset is the more computing power is needed to run this type of code – adds up</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19</a:t>
            </a:fld>
            <a:endParaRPr lang="en-US"/>
          </a:p>
        </p:txBody>
      </p:sp>
    </p:spTree>
    <p:extLst>
      <p:ext uri="{BB962C8B-B14F-4D97-AF65-F5344CB8AC3E}">
        <p14:creationId xmlns:p14="http://schemas.microsoft.com/office/powerpoint/2010/main" val="757965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Add </a:t>
            </a:r>
            <a:r>
              <a:rPr lang="en-US" baseline="0" dirty="0" smtClean="0"/>
              <a:t>most recent years of data – the more the </a:t>
            </a:r>
            <a:r>
              <a:rPr lang="en-US" baseline="0" dirty="0" smtClean="0"/>
              <a:t>better</a:t>
            </a:r>
          </a:p>
          <a:p>
            <a:endParaRPr lang="en-US" baseline="0" dirty="0" smtClean="0"/>
          </a:p>
          <a:p>
            <a:r>
              <a:rPr lang="en-US" baseline="0" dirty="0" smtClean="0"/>
              <a:t>Investigate if there is a way to scrape this data directly from pdfs – skip the </a:t>
            </a:r>
            <a:r>
              <a:rPr lang="en-US" baseline="0" dirty="0" err="1" smtClean="0"/>
              <a:t>db</a:t>
            </a:r>
            <a:r>
              <a:rPr lang="en-US" baseline="0" dirty="0" smtClean="0"/>
              <a:t> altogether</a:t>
            </a:r>
          </a:p>
          <a:p>
            <a:endParaRPr lang="en-US" dirty="0" smtClean="0"/>
          </a:p>
          <a:p>
            <a:r>
              <a:rPr lang="en-US" dirty="0" smtClean="0"/>
              <a:t>More graphs and explanations for model outputs and </a:t>
            </a:r>
            <a:r>
              <a:rPr lang="en-US" dirty="0" smtClean="0"/>
              <a:t>data</a:t>
            </a:r>
          </a:p>
          <a:p>
            <a:endParaRPr lang="en-US" dirty="0" smtClean="0"/>
          </a:p>
          <a:p>
            <a:r>
              <a:rPr lang="en-US" dirty="0" smtClean="0"/>
              <a:t>Investigate if Unsupervised methods are better suited for this</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20</a:t>
            </a:fld>
            <a:endParaRPr lang="en-US"/>
          </a:p>
        </p:txBody>
      </p:sp>
    </p:spTree>
    <p:extLst>
      <p:ext uri="{BB962C8B-B14F-4D97-AF65-F5344CB8AC3E}">
        <p14:creationId xmlns:p14="http://schemas.microsoft.com/office/powerpoint/2010/main" val="28341089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21</a:t>
            </a:fld>
            <a:endParaRPr lang="en-US"/>
          </a:p>
        </p:txBody>
      </p:sp>
    </p:spTree>
    <p:extLst>
      <p:ext uri="{BB962C8B-B14F-4D97-AF65-F5344CB8AC3E}">
        <p14:creationId xmlns:p14="http://schemas.microsoft.com/office/powerpoint/2010/main" val="2732187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Hired -&gt; job</a:t>
            </a:r>
            <a:r>
              <a:rPr lang="en-US" baseline="0" dirty="0" smtClean="0"/>
              <a:t> asks for investigation -&gt; fill out SF86 -&gt; reviewed -&gt; decision made</a:t>
            </a:r>
          </a:p>
          <a:p>
            <a:endParaRPr lang="en-US" baseline="0" dirty="0" smtClean="0"/>
          </a:p>
          <a:p>
            <a:r>
              <a:rPr lang="en-US" dirty="0" smtClean="0"/>
              <a:t>There are 13 adjudicative guidelines:</a:t>
            </a:r>
          </a:p>
          <a:p>
            <a:r>
              <a:rPr lang="en-US" dirty="0" smtClean="0"/>
              <a:t>A: Allegiance to the U.S.</a:t>
            </a:r>
          </a:p>
          <a:p>
            <a:r>
              <a:rPr lang="en-US" dirty="0" smtClean="0"/>
              <a:t>B: Foreign Influence</a:t>
            </a:r>
          </a:p>
          <a:p>
            <a:r>
              <a:rPr lang="en-US" dirty="0" smtClean="0"/>
              <a:t>C</a:t>
            </a:r>
            <a:r>
              <a:rPr lang="en-US" smtClean="0"/>
              <a:t>: Foreign </a:t>
            </a:r>
            <a:r>
              <a:rPr lang="en-US" dirty="0" smtClean="0"/>
              <a:t>Preference</a:t>
            </a:r>
          </a:p>
          <a:p>
            <a:r>
              <a:rPr lang="en-US" dirty="0" smtClean="0"/>
              <a:t>D: Sexual Behavior</a:t>
            </a:r>
          </a:p>
          <a:p>
            <a:r>
              <a:rPr lang="en-US" dirty="0" smtClean="0"/>
              <a:t>E: Personal Conduct</a:t>
            </a:r>
          </a:p>
          <a:p>
            <a:r>
              <a:rPr lang="en-US" dirty="0" smtClean="0"/>
              <a:t>F: Financial Considerations</a:t>
            </a:r>
          </a:p>
          <a:p>
            <a:r>
              <a:rPr lang="en-US" dirty="0" smtClean="0"/>
              <a:t>G: Alcohol Consumption</a:t>
            </a:r>
          </a:p>
          <a:p>
            <a:r>
              <a:rPr lang="en-US" dirty="0" smtClean="0"/>
              <a:t>H: Drug Involvement</a:t>
            </a:r>
          </a:p>
          <a:p>
            <a:r>
              <a:rPr lang="en-US" dirty="0" smtClean="0"/>
              <a:t>I: Psychological Conditions</a:t>
            </a:r>
          </a:p>
          <a:p>
            <a:r>
              <a:rPr lang="en-US" dirty="0" smtClean="0"/>
              <a:t>J: Criminal Conduct</a:t>
            </a:r>
          </a:p>
          <a:p>
            <a:r>
              <a:rPr lang="en-US" dirty="0" smtClean="0"/>
              <a:t>K: Handling Protected Information</a:t>
            </a:r>
          </a:p>
          <a:p>
            <a:r>
              <a:rPr lang="en-US" dirty="0" smtClean="0"/>
              <a:t>L: Outside Activities</a:t>
            </a:r>
          </a:p>
          <a:p>
            <a:r>
              <a:rPr lang="en-US" dirty="0" smtClean="0"/>
              <a:t>M: Use of Information Technology</a:t>
            </a:r>
          </a:p>
        </p:txBody>
      </p:sp>
      <p:sp>
        <p:nvSpPr>
          <p:cNvPr id="4" name="Slide Number Placeholder 3"/>
          <p:cNvSpPr>
            <a:spLocks noGrp="1"/>
          </p:cNvSpPr>
          <p:nvPr>
            <p:ph type="sldNum" sz="quarter" idx="10"/>
          </p:nvPr>
        </p:nvSpPr>
        <p:spPr/>
        <p:txBody>
          <a:bodyPr/>
          <a:lstStyle/>
          <a:p>
            <a:fld id="{6352CA59-4294-4FEF-80A0-43C7D3289684}" type="slidenum">
              <a:rPr lang="en-US" smtClean="0"/>
              <a:t>3</a:t>
            </a:fld>
            <a:endParaRPr lang="en-US"/>
          </a:p>
        </p:txBody>
      </p:sp>
    </p:spTree>
    <p:extLst>
      <p:ext uri="{BB962C8B-B14F-4D97-AF65-F5344CB8AC3E}">
        <p14:creationId xmlns:p14="http://schemas.microsoft.com/office/powerpoint/2010/main" val="3746074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Averages &gt; 1 year</a:t>
            </a:r>
          </a:p>
          <a:p>
            <a:endParaRPr lang="en-US" dirty="0" smtClean="0"/>
          </a:p>
          <a:p>
            <a:r>
              <a:rPr lang="en-US" dirty="0" smtClean="0"/>
              <a:t>Due to robustness</a:t>
            </a:r>
            <a:r>
              <a:rPr lang="en-US" baseline="0" dirty="0" smtClean="0"/>
              <a:t> of application information/investigation process</a:t>
            </a:r>
          </a:p>
          <a:p>
            <a:endParaRPr lang="en-US" baseline="0" dirty="0" smtClean="0"/>
          </a:p>
          <a:p>
            <a:r>
              <a:rPr lang="en-US" baseline="0" dirty="0" smtClean="0"/>
              <a:t>Significant backlog of applications and appeals (500,000) - </a:t>
            </a:r>
            <a:r>
              <a:rPr lang="en-US" dirty="0" smtClean="0">
                <a:hlinkClick r:id="rId3"/>
              </a:rPr>
              <a:t>https://news.clearancejobs.com/2019/04/16/latest-update-on-the-security-clearance-backlog-and-transfer-to-dod/</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4</a:t>
            </a:fld>
            <a:endParaRPr lang="en-US"/>
          </a:p>
        </p:txBody>
      </p:sp>
    </p:spTree>
    <p:extLst>
      <p:ext uri="{BB962C8B-B14F-4D97-AF65-F5344CB8AC3E}">
        <p14:creationId xmlns:p14="http://schemas.microsoft.com/office/powerpoint/2010/main" val="209894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Process:</a:t>
            </a:r>
          </a:p>
          <a:p>
            <a:r>
              <a:rPr lang="en-US" dirty="0" smtClean="0"/>
              <a:t>Denied -&gt; send notes to individual -&gt; send back responses -&gt; APPEAL -&gt; reinvestigate -&gt; decision</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5</a:t>
            </a:fld>
            <a:endParaRPr lang="en-US"/>
          </a:p>
        </p:txBody>
      </p:sp>
    </p:spTree>
    <p:extLst>
      <p:ext uri="{BB962C8B-B14F-4D97-AF65-F5344CB8AC3E}">
        <p14:creationId xmlns:p14="http://schemas.microsoft.com/office/powerpoint/2010/main" val="268411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Pros:</a:t>
            </a:r>
          </a:p>
          <a:p>
            <a:r>
              <a:rPr lang="en-US" dirty="0" smtClean="0"/>
              <a:t>Helpful for making complex decisions in little time</a:t>
            </a:r>
          </a:p>
          <a:p>
            <a:r>
              <a:rPr lang="en-US" dirty="0" smtClean="0"/>
              <a:t>Lots</a:t>
            </a:r>
            <a:r>
              <a:rPr lang="en-US" baseline="0" dirty="0" smtClean="0"/>
              <a:t> of information and </a:t>
            </a:r>
            <a:r>
              <a:rPr lang="en-US" baseline="0" dirty="0" err="1" smtClean="0"/>
              <a:t>apis</a:t>
            </a:r>
            <a:r>
              <a:rPr lang="en-US" baseline="0" dirty="0" smtClean="0"/>
              <a:t> online with support</a:t>
            </a:r>
          </a:p>
          <a:p>
            <a:r>
              <a:rPr lang="en-US" baseline="0" dirty="0" smtClean="0"/>
              <a:t>Powerful and theory/stats driven</a:t>
            </a:r>
          </a:p>
          <a:p>
            <a:endParaRPr lang="en-US" baseline="0" dirty="0" smtClean="0"/>
          </a:p>
          <a:p>
            <a:r>
              <a:rPr lang="en-US" baseline="0" dirty="0" smtClean="0"/>
              <a:t>Cons:</a:t>
            </a:r>
          </a:p>
          <a:p>
            <a:r>
              <a:rPr lang="en-US" baseline="0" dirty="0" smtClean="0"/>
              <a:t>Depends on dataset</a:t>
            </a:r>
          </a:p>
          <a:p>
            <a:r>
              <a:rPr lang="en-US" baseline="0" dirty="0" smtClean="0"/>
              <a:t>Depends on input</a:t>
            </a:r>
          </a:p>
          <a:p>
            <a:r>
              <a:rPr lang="en-US" baseline="0" dirty="0" smtClean="0"/>
              <a:t>Could be slow/costly to implement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6</a:t>
            </a:fld>
            <a:endParaRPr lang="en-US"/>
          </a:p>
        </p:txBody>
      </p:sp>
    </p:spTree>
    <p:extLst>
      <p:ext uri="{BB962C8B-B14F-4D97-AF65-F5344CB8AC3E}">
        <p14:creationId xmlns:p14="http://schemas.microsoft.com/office/powerpoint/2010/main" val="3136653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Tools we will use:</a:t>
            </a:r>
          </a:p>
          <a:p>
            <a:endParaRPr lang="en-US" dirty="0" smtClean="0"/>
          </a:p>
          <a:p>
            <a:r>
              <a:rPr lang="en-US" dirty="0" smtClean="0"/>
              <a:t>1. </a:t>
            </a:r>
            <a:r>
              <a:rPr lang="en-US" dirty="0" err="1" smtClean="0"/>
              <a:t>Jupyter</a:t>
            </a:r>
            <a:r>
              <a:rPr lang="en-US" dirty="0" smtClean="0"/>
              <a:t> </a:t>
            </a:r>
            <a:r>
              <a:rPr lang="en-US" dirty="0" smtClean="0"/>
              <a:t>notebooks:</a:t>
            </a:r>
          </a:p>
          <a:p>
            <a:r>
              <a:rPr lang="en-US" dirty="0" smtClean="0"/>
              <a:t>* Simple </a:t>
            </a:r>
            <a:r>
              <a:rPr lang="en-US" dirty="0" smtClean="0"/>
              <a:t>design</a:t>
            </a:r>
          </a:p>
          <a:p>
            <a:r>
              <a:rPr lang="en-US" dirty="0" smtClean="0"/>
              <a:t>* User </a:t>
            </a:r>
            <a:r>
              <a:rPr lang="en-US" dirty="0" smtClean="0"/>
              <a:t>friendly</a:t>
            </a:r>
          </a:p>
          <a:p>
            <a:r>
              <a:rPr lang="en-US" dirty="0" smtClean="0"/>
              <a:t>* Easy </a:t>
            </a:r>
            <a:r>
              <a:rPr lang="en-US" dirty="0" smtClean="0"/>
              <a:t>to debug code</a:t>
            </a:r>
          </a:p>
          <a:p>
            <a:r>
              <a:rPr lang="en-US" dirty="0" smtClean="0"/>
              <a:t>* Graphs</a:t>
            </a:r>
            <a:endParaRPr lang="en-US" dirty="0" smtClean="0"/>
          </a:p>
          <a:p>
            <a:endParaRPr lang="en-US" dirty="0" smtClean="0"/>
          </a:p>
          <a:p>
            <a:r>
              <a:rPr lang="en-US" dirty="0" err="1" smtClean="0"/>
              <a:t>Sci</a:t>
            </a:r>
            <a:r>
              <a:rPr lang="en-US" dirty="0" smtClean="0"/>
              <a:t>-Kit Learn:</a:t>
            </a:r>
          </a:p>
          <a:p>
            <a:r>
              <a:rPr lang="en-US" dirty="0" smtClean="0"/>
              <a:t>* Machine </a:t>
            </a:r>
            <a:r>
              <a:rPr lang="en-US" dirty="0" smtClean="0"/>
              <a:t>learning </a:t>
            </a:r>
            <a:r>
              <a:rPr lang="en-US" dirty="0" err="1" smtClean="0"/>
              <a:t>api</a:t>
            </a:r>
            <a:endParaRPr lang="en-US" dirty="0" smtClean="0"/>
          </a:p>
          <a:p>
            <a:r>
              <a:rPr lang="en-US" dirty="0" smtClean="0"/>
              <a:t>* Lots </a:t>
            </a:r>
            <a:r>
              <a:rPr lang="en-US" dirty="0" smtClean="0"/>
              <a:t>of documentation</a:t>
            </a:r>
          </a:p>
          <a:p>
            <a:r>
              <a:rPr lang="en-US" dirty="0" smtClean="0"/>
              <a:t>* Lots </a:t>
            </a:r>
            <a:r>
              <a:rPr lang="en-US" dirty="0" smtClean="0"/>
              <a:t>of functionality</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7</a:t>
            </a:fld>
            <a:endParaRPr lang="en-US"/>
          </a:p>
        </p:txBody>
      </p:sp>
    </p:spTree>
    <p:extLst>
      <p:ext uri="{BB962C8B-B14F-4D97-AF65-F5344CB8AC3E}">
        <p14:creationId xmlns:p14="http://schemas.microsoft.com/office/powerpoint/2010/main" val="231252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notebooks follow the same flow</a:t>
            </a:r>
          </a:p>
          <a:p>
            <a:endParaRPr lang="en-US" baseline="0" dirty="0" smtClean="0"/>
          </a:p>
          <a:p>
            <a:r>
              <a:rPr lang="en-US" baseline="0" dirty="0" smtClean="0"/>
              <a:t>Prime the data for input (columns in db – true/false vals)</a:t>
            </a:r>
          </a:p>
          <a:p>
            <a:endParaRPr lang="en-US" baseline="0" dirty="0" smtClean="0"/>
          </a:p>
          <a:p>
            <a:r>
              <a:rPr lang="en-US" baseline="0" dirty="0" smtClean="0"/>
              <a:t>Feed into </a:t>
            </a:r>
            <a:r>
              <a:rPr lang="en-US" baseline="0" dirty="0" err="1" smtClean="0"/>
              <a:t>sci</a:t>
            </a:r>
            <a:r>
              <a:rPr lang="en-US" baseline="0" dirty="0" smtClean="0"/>
              <a:t>-kit learn model for log </a:t>
            </a:r>
            <a:r>
              <a:rPr lang="en-US" baseline="0" dirty="0" err="1" smtClean="0"/>
              <a:t>reg</a:t>
            </a:r>
            <a:r>
              <a:rPr lang="en-US" baseline="0" dirty="0" smtClean="0"/>
              <a:t> to build fit</a:t>
            </a:r>
          </a:p>
          <a:p>
            <a:endParaRPr lang="en-US" baseline="0" dirty="0" smtClean="0"/>
          </a:p>
          <a:p>
            <a:r>
              <a:rPr lang="en-US" baseline="0" dirty="0" smtClean="0"/>
              <a:t>Send in test data to predict the outcome based on training data</a:t>
            </a:r>
          </a:p>
          <a:p>
            <a:endParaRPr lang="en-US" baseline="0" dirty="0" smtClean="0"/>
          </a:p>
          <a:p>
            <a:r>
              <a:rPr lang="en-US" baseline="0" dirty="0" smtClean="0"/>
              <a:t>Spit out predictions</a:t>
            </a:r>
          </a:p>
          <a:p>
            <a:endParaRPr lang="en-US" baseline="0" dirty="0" smtClean="0"/>
          </a:p>
          <a:p>
            <a:r>
              <a:rPr lang="en-US" baseline="0" dirty="0" smtClean="0"/>
              <a:t>Calculate accuracy based on model</a:t>
            </a:r>
          </a:p>
          <a:p>
            <a:endParaRPr lang="en-US" baseline="0" dirty="0" smtClean="0"/>
          </a:p>
          <a:p>
            <a:r>
              <a:rPr lang="en-US" baseline="0" dirty="0" smtClean="0"/>
              <a:t>F1 score – precision and recall</a:t>
            </a:r>
          </a:p>
          <a:p>
            <a:r>
              <a:rPr lang="en-US" baseline="0" dirty="0" smtClean="0"/>
              <a:t>Precision = # correct positive results/# of all positive results returned by classifier</a:t>
            </a:r>
          </a:p>
          <a:p>
            <a:r>
              <a:rPr lang="en-US" baseline="0" dirty="0" smtClean="0"/>
              <a:t>Recall = # # correct positive results/# of all relevant samples (samples that should have been identified as positive)</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8</a:t>
            </a:fld>
            <a:endParaRPr lang="en-US"/>
          </a:p>
        </p:txBody>
      </p:sp>
    </p:spTree>
    <p:extLst>
      <p:ext uri="{BB962C8B-B14F-4D97-AF65-F5344CB8AC3E}">
        <p14:creationId xmlns:p14="http://schemas.microsoft.com/office/powerpoint/2010/main" val="1319612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t>
            </a:r>
            <a:r>
              <a:rPr lang="en-US" dirty="0" smtClean="0"/>
              <a:t>We imported our necessary packages for all process.</a:t>
            </a:r>
          </a:p>
          <a:p>
            <a:r>
              <a:rPr lang="en-US" dirty="0" smtClean="0"/>
              <a:t>2. We imported the dataset – housed in a csv file</a:t>
            </a:r>
          </a:p>
          <a:p>
            <a:r>
              <a:rPr lang="en-US" dirty="0" smtClean="0"/>
              <a:t>3. We specified</a:t>
            </a:r>
            <a:r>
              <a:rPr lang="en-US" baseline="0" dirty="0" smtClean="0"/>
              <a:t> which fields would be in X (features) and what field would be in y (labels).</a:t>
            </a:r>
          </a:p>
          <a:p>
            <a:endParaRPr lang="en-US" baseline="0" dirty="0" smtClean="0"/>
          </a:p>
          <a:p>
            <a:r>
              <a:rPr lang="en-US" baseline="0" dirty="0" smtClean="0"/>
              <a:t>For Boolean values we specified that all True/False fields (minus Denied) would be in our X and the Denied column would be our y.</a:t>
            </a:r>
          </a:p>
          <a:p>
            <a:r>
              <a:rPr lang="en-US" baseline="0" dirty="0" smtClean="0"/>
              <a:t>For Text values we specified that the Judgment field would be our X and the Denied field would be our y. We also reduced the amount of records for the X and y because text data is bulky – without this we would get a memory error. We picked 700 as the number of records.</a:t>
            </a:r>
          </a:p>
          <a:p>
            <a:endParaRPr lang="en-US" baseline="0" dirty="0" smtClean="0"/>
          </a:p>
        </p:txBody>
      </p:sp>
      <p:sp>
        <p:nvSpPr>
          <p:cNvPr id="4" name="Slide Number Placeholder 3"/>
          <p:cNvSpPr>
            <a:spLocks noGrp="1"/>
          </p:cNvSpPr>
          <p:nvPr>
            <p:ph type="sldNum" sz="quarter" idx="10"/>
          </p:nvPr>
        </p:nvSpPr>
        <p:spPr/>
        <p:txBody>
          <a:bodyPr/>
          <a:lstStyle/>
          <a:p>
            <a:fld id="{6352CA59-4294-4FEF-80A0-43C7D3289684}" type="slidenum">
              <a:rPr lang="en-US" smtClean="0"/>
              <a:t>9</a:t>
            </a:fld>
            <a:endParaRPr lang="en-US"/>
          </a:p>
        </p:txBody>
      </p:sp>
    </p:spTree>
    <p:extLst>
      <p:ext uri="{BB962C8B-B14F-4D97-AF65-F5344CB8AC3E}">
        <p14:creationId xmlns:p14="http://schemas.microsoft.com/office/powerpoint/2010/main" val="4173658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BOOLEAN:</a:t>
            </a:r>
          </a:p>
          <a:p>
            <a:r>
              <a:rPr lang="en-US" dirty="0" smtClean="0"/>
              <a:t>For Boolean values, we need to set up our X values in a way that a machine learning algorithm can understand it. In order to do this we need to change our true/false values into a numeric format. To do this, we need to change all true values to 1.0 and all false values to 0.0. </a:t>
            </a:r>
            <a:r>
              <a:rPr lang="en-US" baseline="0" dirty="0" smtClean="0"/>
              <a:t>We did this for both the X and y values.</a:t>
            </a:r>
          </a:p>
          <a:p>
            <a:endParaRPr lang="en-US" baseline="0" dirty="0" smtClean="0"/>
          </a:p>
          <a:p>
            <a:endParaRPr lang="en-US" baseline="0" dirty="0" smtClean="0"/>
          </a:p>
          <a:p>
            <a:endParaRPr lang="en-US" baseline="0" dirty="0" smtClean="0"/>
          </a:p>
          <a:p>
            <a:r>
              <a:rPr lang="en-US" baseline="0" dirty="0" smtClean="0"/>
              <a:t>TEXT:</a:t>
            </a:r>
          </a:p>
          <a:p>
            <a:r>
              <a:rPr lang="en-US" sz="1200" b="0" i="0" kern="1200" dirty="0" smtClean="0">
                <a:solidFill>
                  <a:schemeClr val="tx1"/>
                </a:solidFill>
                <a:effectLst/>
                <a:latin typeface="+mn-lt"/>
                <a:ea typeface="+mn-ea"/>
                <a:cs typeface="+mn-cs"/>
              </a:rPr>
              <a:t>For text data, we need to break up the words in a way that a machine can understand the characteristics of speech. One of the ways we can do this is by using a bag of words. A bag of words essentially takes a large amount of text data and separates the values into separate words and counts the number of occurrences of each word.</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this example, we will be using a </a:t>
            </a:r>
            <a:r>
              <a:rPr lang="en-US" sz="1200" b="0" i="0" kern="1200" dirty="0" err="1" smtClean="0">
                <a:solidFill>
                  <a:schemeClr val="tx1"/>
                </a:solidFill>
                <a:effectLst/>
                <a:latin typeface="+mn-lt"/>
                <a:ea typeface="+mn-ea"/>
                <a:cs typeface="+mn-cs"/>
              </a:rPr>
              <a:t>vectorizer</a:t>
            </a:r>
            <a:r>
              <a:rPr lang="en-US" sz="1200" b="0" i="0" kern="1200" dirty="0" smtClean="0">
                <a:solidFill>
                  <a:schemeClr val="tx1"/>
                </a:solidFill>
                <a:effectLst/>
                <a:latin typeface="+mn-lt"/>
                <a:ea typeface="+mn-ea"/>
                <a:cs typeface="+mn-cs"/>
              </a:rPr>
              <a:t> to split the words and calculate the number of occurrences for each word. The </a:t>
            </a:r>
            <a:r>
              <a:rPr lang="en-US" sz="1200" b="0" i="0" kern="1200" dirty="0" err="1" smtClean="0">
                <a:solidFill>
                  <a:schemeClr val="tx1"/>
                </a:solidFill>
                <a:effectLst/>
                <a:latin typeface="+mn-lt"/>
                <a:ea typeface="+mn-ea"/>
                <a:cs typeface="+mn-cs"/>
              </a:rPr>
              <a:t>vectorizer</a:t>
            </a:r>
            <a:r>
              <a:rPr lang="en-US" sz="1200" b="0" i="0" kern="1200" dirty="0" smtClean="0">
                <a:solidFill>
                  <a:schemeClr val="tx1"/>
                </a:solidFill>
                <a:effectLst/>
                <a:latin typeface="+mn-lt"/>
                <a:ea typeface="+mn-ea"/>
                <a:cs typeface="+mn-cs"/>
              </a:rPr>
              <a:t> we will use in this example, </a:t>
            </a:r>
            <a:r>
              <a:rPr lang="en-US" sz="1200" b="0" i="0" kern="1200" dirty="0" err="1" smtClean="0">
                <a:solidFill>
                  <a:schemeClr val="tx1"/>
                </a:solidFill>
                <a:effectLst/>
                <a:latin typeface="+mn-lt"/>
                <a:ea typeface="+mn-ea"/>
                <a:cs typeface="+mn-cs"/>
              </a:rPr>
              <a:t>TfidfVectorizer</a:t>
            </a:r>
            <a:r>
              <a:rPr lang="en-US" sz="1200" b="0" i="0" kern="1200" dirty="0" smtClean="0">
                <a:solidFill>
                  <a:schemeClr val="tx1"/>
                </a:solidFill>
                <a:effectLst/>
                <a:latin typeface="+mn-lt"/>
                <a:ea typeface="+mn-ea"/>
                <a:cs typeface="+mn-cs"/>
              </a:rPr>
              <a:t>, works by counting the inverse frequency of the words found in the judgment field to assign a weight for each word. This ensures that common words, also known as "stop words", found in the </a:t>
            </a:r>
            <a:r>
              <a:rPr lang="en-US" sz="1200" b="0" i="0" kern="1200" dirty="0" err="1" smtClean="0">
                <a:solidFill>
                  <a:schemeClr val="tx1"/>
                </a:solidFill>
                <a:effectLst/>
                <a:latin typeface="+mn-lt"/>
                <a:ea typeface="+mn-ea"/>
                <a:cs typeface="+mn-cs"/>
              </a:rPr>
              <a:t>english</a:t>
            </a:r>
            <a:r>
              <a:rPr lang="en-US" sz="1200" b="0" i="0" kern="1200" dirty="0" smtClean="0">
                <a:solidFill>
                  <a:schemeClr val="tx1"/>
                </a:solidFill>
                <a:effectLst/>
                <a:latin typeface="+mn-lt"/>
                <a:ea typeface="+mn-ea"/>
                <a:cs typeface="+mn-cs"/>
              </a:rPr>
              <a:t> language, like "the", "a", "an", etc., are weighted less than words that are unique for this dataset, such as "foreign", "alcohol", "drugs", etc.</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Four our y values,</a:t>
            </a:r>
            <a:r>
              <a:rPr lang="en-US" sz="1200" b="0" i="0" kern="1200" baseline="0" dirty="0" smtClean="0">
                <a:solidFill>
                  <a:schemeClr val="tx1"/>
                </a:solidFill>
                <a:effectLst/>
                <a:latin typeface="+mn-lt"/>
                <a:ea typeface="+mn-ea"/>
                <a:cs typeface="+mn-cs"/>
              </a:rPr>
              <a:t> </a:t>
            </a:r>
            <a:r>
              <a:rPr lang="en-US" dirty="0" smtClean="0"/>
              <a:t>we need to change all true values to 1.0 and all false values to 0.0.</a:t>
            </a:r>
            <a:endParaRPr lang="en-US" dirty="0"/>
          </a:p>
        </p:txBody>
      </p:sp>
      <p:sp>
        <p:nvSpPr>
          <p:cNvPr id="4" name="Slide Number Placeholder 3"/>
          <p:cNvSpPr>
            <a:spLocks noGrp="1"/>
          </p:cNvSpPr>
          <p:nvPr>
            <p:ph type="sldNum" sz="quarter" idx="10"/>
          </p:nvPr>
        </p:nvSpPr>
        <p:spPr/>
        <p:txBody>
          <a:bodyPr/>
          <a:lstStyle/>
          <a:p>
            <a:fld id="{6352CA59-4294-4FEF-80A0-43C7D3289684}" type="slidenum">
              <a:rPr lang="en-US" smtClean="0"/>
              <a:t>10</a:t>
            </a:fld>
            <a:endParaRPr lang="en-US"/>
          </a:p>
        </p:txBody>
      </p:sp>
    </p:spTree>
    <p:extLst>
      <p:ext uri="{BB962C8B-B14F-4D97-AF65-F5344CB8AC3E}">
        <p14:creationId xmlns:p14="http://schemas.microsoft.com/office/powerpoint/2010/main" val="8292183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smtClean="0"/>
              <a:t>6/20/2019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88431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19920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384982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032463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702485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8746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07550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360194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12938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455876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654073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42481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843447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16584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89695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77387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6/20/2019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6860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6/20/2019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114542586"/>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hyperlink" Target="https://usatodayhss.com/2018/recruiting-column-10-questions-a-college-coach-might-ask-you"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4d0q7u11k31p1qnkosal8q2e-wpengine.netdna-ssl.com/wp-content/uploads/2013/04/security-clearance-process-infographic.gi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news.clearancejobs.com/2018/07/18/security-clearance-processing-times-continue-to-creep-upward/"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dami.army.pentagon.mil/site/PSAB/AdjProc.aspx"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blog.kaggle.com/2015/04/15/scikit-learn-video-2-setting-up-python-for-machine-learning/"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scikit-learn.org/stable/" TargetMode="External"/><Relationship Id="rId4" Type="http://schemas.openxmlformats.org/officeDocument/2006/relationships/hyperlink" Target="http://ambermd.org/tutorials/analysis/tutorial_notebooks/remote_notebook/index.html"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Predicting outcomes for Adjudicative appeals through Machine Learning</a:t>
            </a:r>
            <a:endParaRPr lang="en-US" dirty="0"/>
          </a:p>
        </p:txBody>
      </p:sp>
      <p:sp>
        <p:nvSpPr>
          <p:cNvPr id="3" name="Subtitle 2"/>
          <p:cNvSpPr>
            <a:spLocks noGrp="1"/>
          </p:cNvSpPr>
          <p:nvPr>
            <p:ph type="subTitle" idx="1"/>
          </p:nvPr>
        </p:nvSpPr>
        <p:spPr/>
        <p:txBody>
          <a:bodyPr/>
          <a:lstStyle/>
          <a:p>
            <a:r>
              <a:rPr lang="en-US" dirty="0" smtClean="0"/>
              <a:t>Michaela Webster</a:t>
            </a:r>
          </a:p>
          <a:p>
            <a:r>
              <a:rPr lang="en-US" dirty="0" smtClean="0"/>
              <a:t>MSISPM </a:t>
            </a:r>
            <a:r>
              <a:rPr lang="en-US" dirty="0" smtClean="0"/>
              <a:t>Thesis</a:t>
            </a:r>
            <a:endParaRPr lang="en-US" dirty="0" smtClean="0"/>
          </a:p>
          <a:p>
            <a:r>
              <a:rPr lang="en-US" smtClean="0"/>
              <a:t>June 20</a:t>
            </a:r>
            <a:r>
              <a:rPr lang="en-US" smtClean="0"/>
              <a:t>, </a:t>
            </a:r>
            <a:r>
              <a:rPr lang="en-US" dirty="0" smtClean="0"/>
              <a:t>2019</a:t>
            </a:r>
            <a:endParaRPr lang="en-US" dirty="0"/>
          </a:p>
        </p:txBody>
      </p:sp>
    </p:spTree>
    <p:extLst>
      <p:ext uri="{BB962C8B-B14F-4D97-AF65-F5344CB8AC3E}">
        <p14:creationId xmlns:p14="http://schemas.microsoft.com/office/powerpoint/2010/main" val="30605169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0550" y="154143"/>
            <a:ext cx="3475557" cy="1478570"/>
          </a:xfrm>
        </p:spPr>
        <p:txBody>
          <a:bodyPr/>
          <a:lstStyle/>
          <a:p>
            <a:pPr algn="ctr"/>
            <a:r>
              <a:rPr lang="en-US" dirty="0" smtClean="0"/>
              <a:t>Transforming Boolean Data</a:t>
            </a:r>
            <a:endParaRPr lang="en-US" dirty="0"/>
          </a:p>
        </p:txBody>
      </p:sp>
      <p:sp>
        <p:nvSpPr>
          <p:cNvPr id="5" name="Title 1"/>
          <p:cNvSpPr txBox="1">
            <a:spLocks/>
          </p:cNvSpPr>
          <p:nvPr/>
        </p:nvSpPr>
        <p:spPr>
          <a:xfrm>
            <a:off x="7194282" y="4650173"/>
            <a:ext cx="3475557"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smtClean="0"/>
              <a:t>Transforming Text Data</a:t>
            </a:r>
            <a:endParaRPr lang="en-US" dirty="0"/>
          </a:p>
        </p:txBody>
      </p:sp>
      <p:pic>
        <p:nvPicPr>
          <p:cNvPr id="6" name="Picture 5"/>
          <p:cNvPicPr>
            <a:picLocks noChangeAspect="1"/>
          </p:cNvPicPr>
          <p:nvPr/>
        </p:nvPicPr>
        <p:blipFill>
          <a:blip r:embed="rId3"/>
          <a:stretch>
            <a:fillRect/>
          </a:stretch>
        </p:blipFill>
        <p:spPr>
          <a:xfrm>
            <a:off x="0" y="1786856"/>
            <a:ext cx="7194282" cy="5071144"/>
          </a:xfrm>
          <a:prstGeom prst="rect">
            <a:avLst/>
          </a:prstGeom>
        </p:spPr>
      </p:pic>
      <p:pic>
        <p:nvPicPr>
          <p:cNvPr id="7" name="Picture 6"/>
          <p:cNvPicPr>
            <a:picLocks noChangeAspect="1"/>
          </p:cNvPicPr>
          <p:nvPr/>
        </p:nvPicPr>
        <p:blipFill>
          <a:blip r:embed="rId4"/>
          <a:stretch>
            <a:fillRect/>
          </a:stretch>
        </p:blipFill>
        <p:spPr>
          <a:xfrm>
            <a:off x="4576107" y="0"/>
            <a:ext cx="7615893" cy="3477718"/>
          </a:xfrm>
          <a:prstGeom prst="rect">
            <a:avLst/>
          </a:prstGeom>
        </p:spPr>
      </p:pic>
    </p:spTree>
    <p:extLst>
      <p:ext uri="{BB962C8B-B14F-4D97-AF65-F5344CB8AC3E}">
        <p14:creationId xmlns:p14="http://schemas.microsoft.com/office/powerpoint/2010/main" val="1044141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6403" y="2447319"/>
            <a:ext cx="9905998" cy="1478570"/>
          </a:xfrm>
        </p:spPr>
        <p:txBody>
          <a:bodyPr>
            <a:normAutofit/>
          </a:bodyPr>
          <a:lstStyle/>
          <a:p>
            <a:pPr algn="ctr"/>
            <a:r>
              <a:rPr lang="en-US" sz="5400" dirty="0" smtClean="0"/>
              <a:t>Machine Learning Step-By-Step</a:t>
            </a:r>
            <a:endParaRPr lang="en-US" sz="5400" dirty="0"/>
          </a:p>
        </p:txBody>
      </p:sp>
    </p:spTree>
    <p:extLst>
      <p:ext uri="{BB962C8B-B14F-4D97-AF65-F5344CB8AC3E}">
        <p14:creationId xmlns:p14="http://schemas.microsoft.com/office/powerpoint/2010/main" val="1661454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1413" y="0"/>
            <a:ext cx="9905998" cy="1478570"/>
          </a:xfrm>
        </p:spPr>
        <p:txBody>
          <a:bodyPr/>
          <a:lstStyle/>
          <a:p>
            <a:pPr algn="ctr"/>
            <a:r>
              <a:rPr lang="en-US" dirty="0" smtClean="0"/>
              <a:t>Run </a:t>
            </a:r>
            <a:r>
              <a:rPr lang="en-US" dirty="0" err="1" smtClean="0"/>
              <a:t>train_test_split</a:t>
            </a:r>
            <a:r>
              <a:rPr lang="en-US" dirty="0" smtClean="0"/>
              <a:t>() on X &amp; y</a:t>
            </a:r>
            <a:endParaRPr lang="en-US" dirty="0"/>
          </a:p>
        </p:txBody>
      </p:sp>
      <p:pic>
        <p:nvPicPr>
          <p:cNvPr id="7" name="Picture 6"/>
          <p:cNvPicPr>
            <a:picLocks noChangeAspect="1"/>
          </p:cNvPicPr>
          <p:nvPr/>
        </p:nvPicPr>
        <p:blipFill>
          <a:blip r:embed="rId3"/>
          <a:stretch>
            <a:fillRect/>
          </a:stretch>
        </p:blipFill>
        <p:spPr>
          <a:xfrm>
            <a:off x="-1" y="1178767"/>
            <a:ext cx="8635639" cy="2733666"/>
          </a:xfrm>
          <a:prstGeom prst="rect">
            <a:avLst/>
          </a:prstGeom>
        </p:spPr>
      </p:pic>
      <p:pic>
        <p:nvPicPr>
          <p:cNvPr id="8" name="Picture 7"/>
          <p:cNvPicPr>
            <a:picLocks noChangeAspect="1"/>
          </p:cNvPicPr>
          <p:nvPr/>
        </p:nvPicPr>
        <p:blipFill>
          <a:blip r:embed="rId4"/>
          <a:stretch>
            <a:fillRect/>
          </a:stretch>
        </p:blipFill>
        <p:spPr>
          <a:xfrm>
            <a:off x="3165910" y="4107305"/>
            <a:ext cx="9026090" cy="2750695"/>
          </a:xfrm>
          <a:prstGeom prst="rect">
            <a:avLst/>
          </a:prstGeom>
        </p:spPr>
      </p:pic>
      <p:sp>
        <p:nvSpPr>
          <p:cNvPr id="9" name="TextBox 8"/>
          <p:cNvSpPr txBox="1"/>
          <p:nvPr/>
        </p:nvSpPr>
        <p:spPr>
          <a:xfrm>
            <a:off x="9024079" y="2008682"/>
            <a:ext cx="1500732" cy="1077218"/>
          </a:xfrm>
          <a:prstGeom prst="rect">
            <a:avLst/>
          </a:prstGeom>
          <a:noFill/>
        </p:spPr>
        <p:txBody>
          <a:bodyPr wrap="none" rtlCol="0">
            <a:spAutoFit/>
          </a:bodyPr>
          <a:lstStyle/>
          <a:p>
            <a:pPr algn="ctr"/>
            <a:r>
              <a:rPr lang="en-US" sz="3200" dirty="0" smtClean="0"/>
              <a:t>Boolean</a:t>
            </a:r>
          </a:p>
          <a:p>
            <a:pPr algn="ctr"/>
            <a:r>
              <a:rPr lang="en-US" sz="3200" dirty="0" smtClean="0"/>
              <a:t>Values</a:t>
            </a:r>
            <a:endParaRPr lang="en-US" sz="3200" dirty="0"/>
          </a:p>
        </p:txBody>
      </p:sp>
      <p:sp>
        <p:nvSpPr>
          <p:cNvPr id="10" name="TextBox 9"/>
          <p:cNvSpPr txBox="1"/>
          <p:nvPr/>
        </p:nvSpPr>
        <p:spPr>
          <a:xfrm>
            <a:off x="1141413" y="4944043"/>
            <a:ext cx="1241238" cy="1077218"/>
          </a:xfrm>
          <a:prstGeom prst="rect">
            <a:avLst/>
          </a:prstGeom>
          <a:noFill/>
        </p:spPr>
        <p:txBody>
          <a:bodyPr wrap="none" rtlCol="0">
            <a:spAutoFit/>
          </a:bodyPr>
          <a:lstStyle/>
          <a:p>
            <a:pPr algn="ctr"/>
            <a:r>
              <a:rPr lang="en-US" sz="3200" dirty="0" smtClean="0"/>
              <a:t>Text</a:t>
            </a:r>
          </a:p>
          <a:p>
            <a:pPr algn="ctr"/>
            <a:r>
              <a:rPr lang="en-US" sz="3200" dirty="0" smtClean="0"/>
              <a:t>Values</a:t>
            </a:r>
            <a:endParaRPr lang="en-US" sz="3200" dirty="0"/>
          </a:p>
        </p:txBody>
      </p:sp>
    </p:spTree>
    <p:extLst>
      <p:ext uri="{BB962C8B-B14F-4D97-AF65-F5344CB8AC3E}">
        <p14:creationId xmlns:p14="http://schemas.microsoft.com/office/powerpoint/2010/main" val="39195645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Run fit() on </a:t>
            </a:r>
            <a:r>
              <a:rPr lang="en-US" dirty="0" err="1" smtClean="0"/>
              <a:t>X_train</a:t>
            </a:r>
            <a:r>
              <a:rPr lang="en-US" dirty="0" smtClean="0"/>
              <a:t> and </a:t>
            </a:r>
            <a:r>
              <a:rPr lang="en-US" dirty="0" err="1" smtClean="0"/>
              <a:t>y_train</a:t>
            </a:r>
            <a:r>
              <a:rPr lang="en-US" dirty="0" smtClean="0"/>
              <a:t> </a:t>
            </a:r>
            <a:endParaRPr lang="en-US" dirty="0"/>
          </a:p>
        </p:txBody>
      </p:sp>
      <p:pic>
        <p:nvPicPr>
          <p:cNvPr id="6" name="Content Placeholder 5"/>
          <p:cNvPicPr>
            <a:picLocks noGrp="1" noChangeAspect="1"/>
          </p:cNvPicPr>
          <p:nvPr>
            <p:ph idx="1"/>
          </p:nvPr>
        </p:nvPicPr>
        <p:blipFill>
          <a:blip r:embed="rId3"/>
          <a:stretch>
            <a:fillRect/>
          </a:stretch>
        </p:blipFill>
        <p:spPr>
          <a:xfrm>
            <a:off x="2338493" y="2399922"/>
            <a:ext cx="7511837" cy="3326320"/>
          </a:xfrm>
          <a:prstGeom prst="rect">
            <a:avLst/>
          </a:prstGeom>
        </p:spPr>
      </p:pic>
    </p:spTree>
    <p:extLst>
      <p:ext uri="{BB962C8B-B14F-4D97-AF65-F5344CB8AC3E}">
        <p14:creationId xmlns:p14="http://schemas.microsoft.com/office/powerpoint/2010/main" val="2879167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Run predict() on </a:t>
            </a:r>
            <a:r>
              <a:rPr lang="en-US" dirty="0" err="1" smtClean="0"/>
              <a:t>X_test</a:t>
            </a:r>
            <a:endParaRPr lang="en-US" dirty="0"/>
          </a:p>
        </p:txBody>
      </p:sp>
      <p:pic>
        <p:nvPicPr>
          <p:cNvPr id="4" name="Content Placeholder 3"/>
          <p:cNvPicPr>
            <a:picLocks noGrp="1" noChangeAspect="1"/>
          </p:cNvPicPr>
          <p:nvPr>
            <p:ph idx="1"/>
          </p:nvPr>
        </p:nvPicPr>
        <p:blipFill>
          <a:blip r:embed="rId3"/>
          <a:stretch>
            <a:fillRect/>
          </a:stretch>
        </p:blipFill>
        <p:spPr>
          <a:xfrm>
            <a:off x="2967334" y="2743200"/>
            <a:ext cx="6254155" cy="2776235"/>
          </a:xfrm>
          <a:prstGeom prst="rect">
            <a:avLst/>
          </a:prstGeom>
        </p:spPr>
      </p:pic>
    </p:spTree>
    <p:extLst>
      <p:ext uri="{BB962C8B-B14F-4D97-AF65-F5344CB8AC3E}">
        <p14:creationId xmlns:p14="http://schemas.microsoft.com/office/powerpoint/2010/main" val="1198379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364" y="0"/>
            <a:ext cx="9905998" cy="1478570"/>
          </a:xfrm>
        </p:spPr>
        <p:txBody>
          <a:bodyPr/>
          <a:lstStyle/>
          <a:p>
            <a:pPr algn="ctr"/>
            <a:r>
              <a:rPr lang="en-US" dirty="0" smtClean="0"/>
              <a:t>Verify the Accuracy of the Model</a:t>
            </a:r>
            <a:endParaRPr lang="en-US" dirty="0"/>
          </a:p>
        </p:txBody>
      </p:sp>
      <p:pic>
        <p:nvPicPr>
          <p:cNvPr id="4" name="Picture 3"/>
          <p:cNvPicPr>
            <a:picLocks noChangeAspect="1"/>
          </p:cNvPicPr>
          <p:nvPr/>
        </p:nvPicPr>
        <p:blipFill>
          <a:blip r:embed="rId2"/>
          <a:stretch>
            <a:fillRect/>
          </a:stretch>
        </p:blipFill>
        <p:spPr>
          <a:xfrm>
            <a:off x="0" y="1478570"/>
            <a:ext cx="9086850" cy="2143125"/>
          </a:xfrm>
          <a:prstGeom prst="rect">
            <a:avLst/>
          </a:prstGeom>
        </p:spPr>
      </p:pic>
      <p:pic>
        <p:nvPicPr>
          <p:cNvPr id="5" name="Picture 4"/>
          <p:cNvPicPr>
            <a:picLocks noChangeAspect="1"/>
          </p:cNvPicPr>
          <p:nvPr/>
        </p:nvPicPr>
        <p:blipFill>
          <a:blip r:embed="rId3"/>
          <a:stretch>
            <a:fillRect/>
          </a:stretch>
        </p:blipFill>
        <p:spPr>
          <a:xfrm>
            <a:off x="2340887" y="4557010"/>
            <a:ext cx="9851113" cy="2300990"/>
          </a:xfrm>
          <a:prstGeom prst="rect">
            <a:avLst/>
          </a:prstGeom>
        </p:spPr>
      </p:pic>
      <p:sp>
        <p:nvSpPr>
          <p:cNvPr id="6" name="TextBox 5"/>
          <p:cNvSpPr txBox="1"/>
          <p:nvPr/>
        </p:nvSpPr>
        <p:spPr>
          <a:xfrm>
            <a:off x="9621630" y="2011523"/>
            <a:ext cx="1500732" cy="1077218"/>
          </a:xfrm>
          <a:prstGeom prst="rect">
            <a:avLst/>
          </a:prstGeom>
          <a:noFill/>
        </p:spPr>
        <p:txBody>
          <a:bodyPr wrap="none" rtlCol="0">
            <a:spAutoFit/>
          </a:bodyPr>
          <a:lstStyle/>
          <a:p>
            <a:pPr algn="ctr"/>
            <a:r>
              <a:rPr lang="en-US" sz="3200" dirty="0" smtClean="0"/>
              <a:t>Boolean</a:t>
            </a:r>
          </a:p>
          <a:p>
            <a:pPr algn="ctr"/>
            <a:r>
              <a:rPr lang="en-US" sz="3200" dirty="0" smtClean="0"/>
              <a:t>Values</a:t>
            </a:r>
            <a:endParaRPr lang="en-US" sz="3200" dirty="0"/>
          </a:p>
        </p:txBody>
      </p:sp>
      <p:sp>
        <p:nvSpPr>
          <p:cNvPr id="7" name="TextBox 6"/>
          <p:cNvSpPr txBox="1"/>
          <p:nvPr/>
        </p:nvSpPr>
        <p:spPr>
          <a:xfrm>
            <a:off x="595745" y="4989013"/>
            <a:ext cx="1241238" cy="1077218"/>
          </a:xfrm>
          <a:prstGeom prst="rect">
            <a:avLst/>
          </a:prstGeom>
          <a:noFill/>
        </p:spPr>
        <p:txBody>
          <a:bodyPr wrap="none" rtlCol="0">
            <a:spAutoFit/>
          </a:bodyPr>
          <a:lstStyle/>
          <a:p>
            <a:pPr algn="ctr"/>
            <a:r>
              <a:rPr lang="en-US" sz="3200" dirty="0" smtClean="0"/>
              <a:t>Text</a:t>
            </a:r>
          </a:p>
          <a:p>
            <a:pPr algn="ctr"/>
            <a:r>
              <a:rPr lang="en-US" sz="3200" dirty="0" smtClean="0"/>
              <a:t>Values</a:t>
            </a:r>
            <a:endParaRPr lang="en-US" sz="3200" dirty="0"/>
          </a:p>
        </p:txBody>
      </p:sp>
    </p:spTree>
    <p:extLst>
      <p:ext uri="{BB962C8B-B14F-4D97-AF65-F5344CB8AC3E}">
        <p14:creationId xmlns:p14="http://schemas.microsoft.com/office/powerpoint/2010/main" val="1568784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6364" y="0"/>
            <a:ext cx="9905998" cy="1478570"/>
          </a:xfrm>
        </p:spPr>
        <p:txBody>
          <a:bodyPr/>
          <a:lstStyle/>
          <a:p>
            <a:pPr algn="ctr"/>
            <a:r>
              <a:rPr lang="en-US" dirty="0" smtClean="0"/>
              <a:t>Test for the Best Algorithm to Use</a:t>
            </a:r>
            <a:endParaRPr lang="en-US" dirty="0"/>
          </a:p>
        </p:txBody>
      </p:sp>
      <p:pic>
        <p:nvPicPr>
          <p:cNvPr id="4" name="Picture 3"/>
          <p:cNvPicPr>
            <a:picLocks noChangeAspect="1"/>
          </p:cNvPicPr>
          <p:nvPr/>
        </p:nvPicPr>
        <p:blipFill>
          <a:blip r:embed="rId3"/>
          <a:stretch>
            <a:fillRect/>
          </a:stretch>
        </p:blipFill>
        <p:spPr>
          <a:xfrm>
            <a:off x="787104" y="1848006"/>
            <a:ext cx="10764518" cy="3818276"/>
          </a:xfrm>
          <a:prstGeom prst="rect">
            <a:avLst/>
          </a:prstGeom>
        </p:spPr>
      </p:pic>
    </p:spTree>
    <p:extLst>
      <p:ext uri="{BB962C8B-B14F-4D97-AF65-F5344CB8AC3E}">
        <p14:creationId xmlns:p14="http://schemas.microsoft.com/office/powerpoint/2010/main" val="3367376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49731" y="453216"/>
            <a:ext cx="2398086" cy="1478570"/>
          </a:xfrm>
        </p:spPr>
        <p:txBody>
          <a:bodyPr>
            <a:normAutofit fontScale="90000"/>
          </a:bodyPr>
          <a:lstStyle/>
          <a:p>
            <a:pPr algn="ctr"/>
            <a:r>
              <a:rPr lang="en-US" dirty="0" smtClean="0"/>
              <a:t>Boolean</a:t>
            </a:r>
            <a:br>
              <a:rPr lang="en-US" dirty="0" smtClean="0"/>
            </a:br>
            <a:r>
              <a:rPr lang="en-US" dirty="0" smtClean="0"/>
              <a:t>Algorithm</a:t>
            </a:r>
            <a:br>
              <a:rPr lang="en-US" dirty="0" smtClean="0"/>
            </a:br>
            <a:r>
              <a:rPr lang="en-US" dirty="0" smtClean="0"/>
              <a:t>Scoring</a:t>
            </a:r>
            <a:endParaRPr lang="en-US" dirty="0"/>
          </a:p>
        </p:txBody>
      </p:sp>
      <p:grpSp>
        <p:nvGrpSpPr>
          <p:cNvPr id="18" name="Group 17"/>
          <p:cNvGrpSpPr/>
          <p:nvPr/>
        </p:nvGrpSpPr>
        <p:grpSpPr>
          <a:xfrm>
            <a:off x="0" y="4519534"/>
            <a:ext cx="6841258" cy="2338466"/>
            <a:chOff x="0" y="4519534"/>
            <a:chExt cx="6841258" cy="2338466"/>
          </a:xfrm>
        </p:grpSpPr>
        <p:pic>
          <p:nvPicPr>
            <p:cNvPr id="7" name="Picture 6"/>
            <p:cNvPicPr>
              <a:picLocks noChangeAspect="1"/>
            </p:cNvPicPr>
            <p:nvPr/>
          </p:nvPicPr>
          <p:blipFill>
            <a:blip r:embed="rId3"/>
            <a:stretch>
              <a:fillRect/>
            </a:stretch>
          </p:blipFill>
          <p:spPr>
            <a:xfrm>
              <a:off x="0" y="4519534"/>
              <a:ext cx="6841258" cy="2338466"/>
            </a:xfrm>
            <a:prstGeom prst="rect">
              <a:avLst/>
            </a:prstGeom>
            <a:ln w="28575">
              <a:solidFill>
                <a:schemeClr val="accent4">
                  <a:lumMod val="75000"/>
                </a:schemeClr>
              </a:solidFill>
            </a:ln>
          </p:spPr>
        </p:pic>
        <p:sp>
          <p:nvSpPr>
            <p:cNvPr id="12" name="TextBox 11"/>
            <p:cNvSpPr txBox="1"/>
            <p:nvPr/>
          </p:nvSpPr>
          <p:spPr>
            <a:xfrm>
              <a:off x="482183" y="4937775"/>
              <a:ext cx="751186" cy="523220"/>
            </a:xfrm>
            <a:prstGeom prst="rect">
              <a:avLst/>
            </a:prstGeom>
            <a:noFill/>
            <a:ln>
              <a:noFill/>
            </a:ln>
          </p:spPr>
          <p:txBody>
            <a:bodyPr wrap="square" rtlCol="0">
              <a:spAutoFit/>
            </a:bodyPr>
            <a:lstStyle/>
            <a:p>
              <a:pPr algn="ctr"/>
              <a:r>
                <a:rPr lang="en-US" sz="2800" b="1" dirty="0" smtClean="0">
                  <a:solidFill>
                    <a:schemeClr val="accent4">
                      <a:lumMod val="75000"/>
                    </a:schemeClr>
                  </a:solidFill>
                </a:rPr>
                <a:t>#3</a:t>
              </a:r>
              <a:endParaRPr lang="en-US" sz="2800" b="1" dirty="0">
                <a:solidFill>
                  <a:schemeClr val="accent4">
                    <a:lumMod val="75000"/>
                  </a:schemeClr>
                </a:solidFill>
              </a:endParaRPr>
            </a:p>
          </p:txBody>
        </p:sp>
      </p:grpSp>
      <p:grpSp>
        <p:nvGrpSpPr>
          <p:cNvPr id="19" name="Group 18"/>
          <p:cNvGrpSpPr/>
          <p:nvPr/>
        </p:nvGrpSpPr>
        <p:grpSpPr>
          <a:xfrm>
            <a:off x="0" y="1871901"/>
            <a:ext cx="6623657" cy="2076606"/>
            <a:chOff x="0" y="1871901"/>
            <a:chExt cx="6623657" cy="2076606"/>
          </a:xfrm>
        </p:grpSpPr>
        <p:pic>
          <p:nvPicPr>
            <p:cNvPr id="9" name="Picture 8"/>
            <p:cNvPicPr>
              <a:picLocks noChangeAspect="1"/>
            </p:cNvPicPr>
            <p:nvPr/>
          </p:nvPicPr>
          <p:blipFill>
            <a:blip r:embed="rId4"/>
            <a:stretch>
              <a:fillRect/>
            </a:stretch>
          </p:blipFill>
          <p:spPr>
            <a:xfrm>
              <a:off x="0" y="1871901"/>
              <a:ext cx="6623657" cy="2076606"/>
            </a:xfrm>
            <a:prstGeom prst="rect">
              <a:avLst/>
            </a:prstGeom>
            <a:ln w="28575">
              <a:solidFill>
                <a:schemeClr val="accent4">
                  <a:lumMod val="75000"/>
                </a:schemeClr>
              </a:solidFill>
            </a:ln>
          </p:spPr>
        </p:pic>
        <p:sp>
          <p:nvSpPr>
            <p:cNvPr id="13" name="TextBox 12"/>
            <p:cNvSpPr txBox="1"/>
            <p:nvPr/>
          </p:nvSpPr>
          <p:spPr>
            <a:xfrm>
              <a:off x="482183" y="2412026"/>
              <a:ext cx="751186" cy="523220"/>
            </a:xfrm>
            <a:prstGeom prst="rect">
              <a:avLst/>
            </a:prstGeom>
            <a:noFill/>
            <a:ln>
              <a:noFill/>
            </a:ln>
          </p:spPr>
          <p:txBody>
            <a:bodyPr wrap="square" rtlCol="0">
              <a:spAutoFit/>
            </a:bodyPr>
            <a:lstStyle/>
            <a:p>
              <a:pPr algn="ctr"/>
              <a:r>
                <a:rPr lang="en-US" sz="2800" b="1" dirty="0" smtClean="0">
                  <a:solidFill>
                    <a:schemeClr val="accent4">
                      <a:lumMod val="75000"/>
                    </a:schemeClr>
                  </a:solidFill>
                </a:rPr>
                <a:t>#2</a:t>
              </a:r>
              <a:endParaRPr lang="en-US" sz="2800" b="1" dirty="0">
                <a:solidFill>
                  <a:schemeClr val="accent4">
                    <a:lumMod val="75000"/>
                  </a:schemeClr>
                </a:solidFill>
              </a:endParaRPr>
            </a:p>
          </p:txBody>
        </p:sp>
      </p:grpSp>
      <p:grpSp>
        <p:nvGrpSpPr>
          <p:cNvPr id="20" name="Group 19"/>
          <p:cNvGrpSpPr/>
          <p:nvPr/>
        </p:nvGrpSpPr>
        <p:grpSpPr>
          <a:xfrm>
            <a:off x="0" y="0"/>
            <a:ext cx="7269239" cy="1840999"/>
            <a:chOff x="0" y="0"/>
            <a:chExt cx="7269239" cy="1840999"/>
          </a:xfrm>
        </p:grpSpPr>
        <p:pic>
          <p:nvPicPr>
            <p:cNvPr id="10" name="Picture 9"/>
            <p:cNvPicPr>
              <a:picLocks noChangeAspect="1"/>
            </p:cNvPicPr>
            <p:nvPr/>
          </p:nvPicPr>
          <p:blipFill>
            <a:blip r:embed="rId5"/>
            <a:stretch>
              <a:fillRect/>
            </a:stretch>
          </p:blipFill>
          <p:spPr>
            <a:xfrm>
              <a:off x="0" y="0"/>
              <a:ext cx="7269239" cy="1840999"/>
            </a:xfrm>
            <a:prstGeom prst="rect">
              <a:avLst/>
            </a:prstGeom>
            <a:ln w="28575">
              <a:solidFill>
                <a:schemeClr val="accent4">
                  <a:lumMod val="75000"/>
                </a:schemeClr>
              </a:solidFill>
            </a:ln>
          </p:spPr>
        </p:pic>
        <p:sp>
          <p:nvSpPr>
            <p:cNvPr id="14" name="TextBox 13"/>
            <p:cNvSpPr txBox="1"/>
            <p:nvPr/>
          </p:nvSpPr>
          <p:spPr>
            <a:xfrm>
              <a:off x="482183" y="191606"/>
              <a:ext cx="751186" cy="523220"/>
            </a:xfrm>
            <a:prstGeom prst="rect">
              <a:avLst/>
            </a:prstGeom>
            <a:noFill/>
            <a:ln>
              <a:noFill/>
            </a:ln>
          </p:spPr>
          <p:txBody>
            <a:bodyPr wrap="square" rtlCol="0">
              <a:spAutoFit/>
            </a:bodyPr>
            <a:lstStyle/>
            <a:p>
              <a:pPr algn="ctr"/>
              <a:r>
                <a:rPr lang="en-US" sz="2800" b="1" dirty="0" smtClean="0">
                  <a:solidFill>
                    <a:schemeClr val="accent4">
                      <a:lumMod val="75000"/>
                    </a:schemeClr>
                  </a:solidFill>
                </a:rPr>
                <a:t>#4</a:t>
              </a:r>
              <a:endParaRPr lang="en-US" sz="2800" b="1" dirty="0">
                <a:solidFill>
                  <a:schemeClr val="accent4">
                    <a:lumMod val="75000"/>
                  </a:schemeClr>
                </a:solidFill>
              </a:endParaRPr>
            </a:p>
          </p:txBody>
        </p:sp>
      </p:grpSp>
      <p:grpSp>
        <p:nvGrpSpPr>
          <p:cNvPr id="17" name="Group 16"/>
          <p:cNvGrpSpPr/>
          <p:nvPr/>
        </p:nvGrpSpPr>
        <p:grpSpPr>
          <a:xfrm>
            <a:off x="6980623" y="4937775"/>
            <a:ext cx="4956544" cy="1501983"/>
            <a:chOff x="6980623" y="4937775"/>
            <a:chExt cx="4956544" cy="1501983"/>
          </a:xfrm>
        </p:grpSpPr>
        <p:pic>
          <p:nvPicPr>
            <p:cNvPr id="6" name="Picture 5"/>
            <p:cNvPicPr>
              <a:picLocks noChangeAspect="1"/>
            </p:cNvPicPr>
            <p:nvPr/>
          </p:nvPicPr>
          <p:blipFill>
            <a:blip r:embed="rId6"/>
            <a:stretch>
              <a:fillRect/>
            </a:stretch>
          </p:blipFill>
          <p:spPr>
            <a:xfrm>
              <a:off x="6980623" y="4937775"/>
              <a:ext cx="4956544" cy="1501983"/>
            </a:xfrm>
            <a:prstGeom prst="rect">
              <a:avLst/>
            </a:prstGeom>
            <a:ln w="28575">
              <a:solidFill>
                <a:schemeClr val="accent4">
                  <a:lumMod val="75000"/>
                </a:schemeClr>
              </a:solidFill>
            </a:ln>
          </p:spPr>
        </p:pic>
        <p:sp>
          <p:nvSpPr>
            <p:cNvPr id="15" name="TextBox 14"/>
            <p:cNvSpPr txBox="1"/>
            <p:nvPr/>
          </p:nvSpPr>
          <p:spPr>
            <a:xfrm>
              <a:off x="10947817" y="5460995"/>
              <a:ext cx="751186" cy="523220"/>
            </a:xfrm>
            <a:prstGeom prst="rect">
              <a:avLst/>
            </a:prstGeom>
            <a:noFill/>
            <a:ln>
              <a:noFill/>
            </a:ln>
          </p:spPr>
          <p:txBody>
            <a:bodyPr wrap="square" rtlCol="0">
              <a:spAutoFit/>
            </a:bodyPr>
            <a:lstStyle/>
            <a:p>
              <a:pPr algn="ctr"/>
              <a:r>
                <a:rPr lang="en-US" sz="2800" b="1" dirty="0" smtClean="0">
                  <a:solidFill>
                    <a:schemeClr val="accent4">
                      <a:lumMod val="75000"/>
                    </a:schemeClr>
                  </a:solidFill>
                </a:rPr>
                <a:t>#5</a:t>
              </a:r>
              <a:endParaRPr lang="en-US" sz="2800" b="1" dirty="0">
                <a:solidFill>
                  <a:schemeClr val="accent4">
                    <a:lumMod val="75000"/>
                  </a:schemeClr>
                </a:solidFill>
              </a:endParaRPr>
            </a:p>
          </p:txBody>
        </p:sp>
      </p:grpSp>
      <p:grpSp>
        <p:nvGrpSpPr>
          <p:cNvPr id="16" name="Group 15"/>
          <p:cNvGrpSpPr/>
          <p:nvPr/>
        </p:nvGrpSpPr>
        <p:grpSpPr>
          <a:xfrm>
            <a:off x="5298652" y="2473141"/>
            <a:ext cx="6982298" cy="1994942"/>
            <a:chOff x="5298652" y="2473141"/>
            <a:chExt cx="6982298" cy="1994942"/>
          </a:xfrm>
        </p:grpSpPr>
        <p:pic>
          <p:nvPicPr>
            <p:cNvPr id="8" name="Picture 7"/>
            <p:cNvPicPr>
              <a:picLocks noChangeAspect="1"/>
            </p:cNvPicPr>
            <p:nvPr/>
          </p:nvPicPr>
          <p:blipFill>
            <a:blip r:embed="rId7"/>
            <a:stretch>
              <a:fillRect/>
            </a:stretch>
          </p:blipFill>
          <p:spPr>
            <a:xfrm>
              <a:off x="5298652" y="2473141"/>
              <a:ext cx="6982298" cy="1994942"/>
            </a:xfrm>
            <a:prstGeom prst="rect">
              <a:avLst/>
            </a:prstGeom>
            <a:ln w="28575">
              <a:solidFill>
                <a:schemeClr val="accent4">
                  <a:lumMod val="75000"/>
                </a:schemeClr>
              </a:solidFill>
            </a:ln>
          </p:spPr>
        </p:pic>
        <p:sp>
          <p:nvSpPr>
            <p:cNvPr id="11" name="TextBox 10"/>
            <p:cNvSpPr txBox="1"/>
            <p:nvPr/>
          </p:nvSpPr>
          <p:spPr>
            <a:xfrm>
              <a:off x="9893610" y="3522063"/>
              <a:ext cx="751186" cy="523220"/>
            </a:xfrm>
            <a:prstGeom prst="rect">
              <a:avLst/>
            </a:prstGeom>
            <a:noFill/>
            <a:ln>
              <a:noFill/>
            </a:ln>
          </p:spPr>
          <p:txBody>
            <a:bodyPr wrap="square" rtlCol="0">
              <a:spAutoFit/>
            </a:bodyPr>
            <a:lstStyle/>
            <a:p>
              <a:pPr algn="ctr"/>
              <a:r>
                <a:rPr lang="en-US" sz="2800" b="1" dirty="0" smtClean="0">
                  <a:solidFill>
                    <a:schemeClr val="accent4">
                      <a:lumMod val="75000"/>
                    </a:schemeClr>
                  </a:solidFill>
                </a:rPr>
                <a:t>#1</a:t>
              </a:r>
              <a:endParaRPr lang="en-US" sz="2800" b="1" dirty="0">
                <a:solidFill>
                  <a:schemeClr val="accent4">
                    <a:lumMod val="75000"/>
                  </a:schemeClr>
                </a:solidFill>
              </a:endParaRPr>
            </a:p>
          </p:txBody>
        </p:sp>
      </p:grpSp>
    </p:spTree>
    <p:extLst>
      <p:ext uri="{BB962C8B-B14F-4D97-AF65-F5344CB8AC3E}">
        <p14:creationId xmlns:p14="http://schemas.microsoft.com/office/powerpoint/2010/main" val="2890538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39200" y="519624"/>
            <a:ext cx="1918401" cy="1478570"/>
          </a:xfrm>
        </p:spPr>
        <p:txBody>
          <a:bodyPr>
            <a:normAutofit fontScale="90000"/>
          </a:bodyPr>
          <a:lstStyle/>
          <a:p>
            <a:pPr algn="ctr"/>
            <a:r>
              <a:rPr lang="en-US" dirty="0" smtClean="0"/>
              <a:t>Text</a:t>
            </a:r>
            <a:br>
              <a:rPr lang="en-US" dirty="0" smtClean="0"/>
            </a:br>
            <a:r>
              <a:rPr lang="en-US" dirty="0" smtClean="0"/>
              <a:t>Value</a:t>
            </a:r>
            <a:br>
              <a:rPr lang="en-US" dirty="0" smtClean="0"/>
            </a:br>
            <a:r>
              <a:rPr lang="en-US" dirty="0" smtClean="0"/>
              <a:t>Scoring</a:t>
            </a:r>
            <a:endParaRPr lang="en-US" dirty="0"/>
          </a:p>
        </p:txBody>
      </p:sp>
      <p:grpSp>
        <p:nvGrpSpPr>
          <p:cNvPr id="16" name="Group 15"/>
          <p:cNvGrpSpPr/>
          <p:nvPr/>
        </p:nvGrpSpPr>
        <p:grpSpPr>
          <a:xfrm>
            <a:off x="-29221" y="4750464"/>
            <a:ext cx="6840511" cy="2021340"/>
            <a:chOff x="-29221" y="4750464"/>
            <a:chExt cx="6840511" cy="2021340"/>
          </a:xfrm>
        </p:grpSpPr>
        <p:pic>
          <p:nvPicPr>
            <p:cNvPr id="6" name="Picture 5"/>
            <p:cNvPicPr>
              <a:picLocks noChangeAspect="1"/>
            </p:cNvPicPr>
            <p:nvPr/>
          </p:nvPicPr>
          <p:blipFill>
            <a:blip r:embed="rId3"/>
            <a:stretch>
              <a:fillRect/>
            </a:stretch>
          </p:blipFill>
          <p:spPr>
            <a:xfrm>
              <a:off x="-29221" y="4750464"/>
              <a:ext cx="6840511" cy="2021340"/>
            </a:xfrm>
            <a:prstGeom prst="rect">
              <a:avLst/>
            </a:prstGeom>
            <a:ln w="28575">
              <a:solidFill>
                <a:schemeClr val="accent4">
                  <a:lumMod val="75000"/>
                </a:schemeClr>
              </a:solidFill>
            </a:ln>
          </p:spPr>
        </p:pic>
        <p:sp>
          <p:nvSpPr>
            <p:cNvPr id="9" name="TextBox 8"/>
            <p:cNvSpPr txBox="1"/>
            <p:nvPr/>
          </p:nvSpPr>
          <p:spPr>
            <a:xfrm>
              <a:off x="4716665" y="5826888"/>
              <a:ext cx="559769" cy="461665"/>
            </a:xfrm>
            <a:prstGeom prst="rect">
              <a:avLst/>
            </a:prstGeom>
            <a:noFill/>
          </p:spPr>
          <p:txBody>
            <a:bodyPr wrap="none" rtlCol="0">
              <a:spAutoFit/>
            </a:bodyPr>
            <a:lstStyle/>
            <a:p>
              <a:r>
                <a:rPr lang="en-US" sz="2400" b="1" dirty="0" smtClean="0">
                  <a:solidFill>
                    <a:schemeClr val="accent4">
                      <a:lumMod val="75000"/>
                    </a:schemeClr>
                  </a:solidFill>
                </a:rPr>
                <a:t>#1</a:t>
              </a:r>
              <a:endParaRPr lang="en-US" sz="2400" b="1" dirty="0">
                <a:solidFill>
                  <a:schemeClr val="accent4">
                    <a:lumMod val="75000"/>
                  </a:schemeClr>
                </a:solidFill>
              </a:endParaRPr>
            </a:p>
          </p:txBody>
        </p:sp>
      </p:grpSp>
      <p:grpSp>
        <p:nvGrpSpPr>
          <p:cNvPr id="14" name="Group 13"/>
          <p:cNvGrpSpPr/>
          <p:nvPr/>
        </p:nvGrpSpPr>
        <p:grpSpPr>
          <a:xfrm>
            <a:off x="7186049" y="5027865"/>
            <a:ext cx="4740060" cy="1466538"/>
            <a:chOff x="7186049" y="5027865"/>
            <a:chExt cx="4740060" cy="1466538"/>
          </a:xfrm>
        </p:grpSpPr>
        <p:pic>
          <p:nvPicPr>
            <p:cNvPr id="5" name="Picture 4"/>
            <p:cNvPicPr>
              <a:picLocks noChangeAspect="1"/>
            </p:cNvPicPr>
            <p:nvPr/>
          </p:nvPicPr>
          <p:blipFill>
            <a:blip r:embed="rId4"/>
            <a:stretch>
              <a:fillRect/>
            </a:stretch>
          </p:blipFill>
          <p:spPr>
            <a:xfrm>
              <a:off x="7186049" y="5027865"/>
              <a:ext cx="4740060" cy="1466538"/>
            </a:xfrm>
            <a:prstGeom prst="rect">
              <a:avLst/>
            </a:prstGeom>
            <a:ln w="28575">
              <a:solidFill>
                <a:schemeClr val="accent4">
                  <a:lumMod val="75000"/>
                </a:schemeClr>
              </a:solidFill>
            </a:ln>
          </p:spPr>
        </p:pic>
        <p:sp>
          <p:nvSpPr>
            <p:cNvPr id="10" name="TextBox 9"/>
            <p:cNvSpPr txBox="1"/>
            <p:nvPr/>
          </p:nvSpPr>
          <p:spPr>
            <a:xfrm>
              <a:off x="11005278" y="5603152"/>
              <a:ext cx="559769" cy="461665"/>
            </a:xfrm>
            <a:prstGeom prst="rect">
              <a:avLst/>
            </a:prstGeom>
            <a:noFill/>
          </p:spPr>
          <p:txBody>
            <a:bodyPr wrap="none" rtlCol="0">
              <a:spAutoFit/>
            </a:bodyPr>
            <a:lstStyle/>
            <a:p>
              <a:r>
                <a:rPr lang="en-US" sz="2400" b="1" dirty="0" smtClean="0">
                  <a:solidFill>
                    <a:schemeClr val="accent4">
                      <a:lumMod val="75000"/>
                    </a:schemeClr>
                  </a:solidFill>
                </a:rPr>
                <a:t>#5</a:t>
              </a:r>
              <a:endParaRPr lang="en-US" sz="2400" b="1" dirty="0">
                <a:solidFill>
                  <a:schemeClr val="accent4">
                    <a:lumMod val="75000"/>
                  </a:schemeClr>
                </a:solidFill>
              </a:endParaRPr>
            </a:p>
          </p:txBody>
        </p:sp>
      </p:grpSp>
      <p:grpSp>
        <p:nvGrpSpPr>
          <p:cNvPr id="17" name="Group 16"/>
          <p:cNvGrpSpPr/>
          <p:nvPr/>
        </p:nvGrpSpPr>
        <p:grpSpPr>
          <a:xfrm>
            <a:off x="0" y="2314865"/>
            <a:ext cx="6782070" cy="2334408"/>
            <a:chOff x="0" y="2314865"/>
            <a:chExt cx="6782070" cy="2334408"/>
          </a:xfrm>
        </p:grpSpPr>
        <p:pic>
          <p:nvPicPr>
            <p:cNvPr id="4" name="Picture 3"/>
            <p:cNvPicPr>
              <a:picLocks noChangeAspect="1"/>
            </p:cNvPicPr>
            <p:nvPr/>
          </p:nvPicPr>
          <p:blipFill>
            <a:blip r:embed="rId5"/>
            <a:stretch>
              <a:fillRect/>
            </a:stretch>
          </p:blipFill>
          <p:spPr>
            <a:xfrm>
              <a:off x="0" y="2314865"/>
              <a:ext cx="6782070" cy="2334408"/>
            </a:xfrm>
            <a:prstGeom prst="rect">
              <a:avLst/>
            </a:prstGeom>
            <a:ln w="28575">
              <a:solidFill>
                <a:schemeClr val="accent4">
                  <a:lumMod val="75000"/>
                </a:schemeClr>
              </a:solidFill>
            </a:ln>
          </p:spPr>
        </p:pic>
        <p:sp>
          <p:nvSpPr>
            <p:cNvPr id="11" name="TextBox 10"/>
            <p:cNvSpPr txBox="1"/>
            <p:nvPr/>
          </p:nvSpPr>
          <p:spPr>
            <a:xfrm>
              <a:off x="574623" y="2774815"/>
              <a:ext cx="559769" cy="461665"/>
            </a:xfrm>
            <a:prstGeom prst="rect">
              <a:avLst/>
            </a:prstGeom>
            <a:noFill/>
          </p:spPr>
          <p:txBody>
            <a:bodyPr wrap="none" rtlCol="0">
              <a:spAutoFit/>
            </a:bodyPr>
            <a:lstStyle/>
            <a:p>
              <a:r>
                <a:rPr lang="en-US" sz="2400" b="1" dirty="0" smtClean="0">
                  <a:solidFill>
                    <a:schemeClr val="accent4">
                      <a:lumMod val="75000"/>
                    </a:schemeClr>
                  </a:solidFill>
                </a:rPr>
                <a:t>#3</a:t>
              </a:r>
              <a:endParaRPr lang="en-US" sz="2400" b="1" dirty="0">
                <a:solidFill>
                  <a:schemeClr val="accent4">
                    <a:lumMod val="75000"/>
                  </a:schemeClr>
                </a:solidFill>
              </a:endParaRPr>
            </a:p>
          </p:txBody>
        </p:sp>
      </p:grpSp>
      <p:grpSp>
        <p:nvGrpSpPr>
          <p:cNvPr id="18" name="Group 17"/>
          <p:cNvGrpSpPr/>
          <p:nvPr/>
        </p:nvGrpSpPr>
        <p:grpSpPr>
          <a:xfrm>
            <a:off x="0" y="0"/>
            <a:ext cx="7186049" cy="2261796"/>
            <a:chOff x="0" y="0"/>
            <a:chExt cx="7186049" cy="2261796"/>
          </a:xfrm>
        </p:grpSpPr>
        <p:pic>
          <p:nvPicPr>
            <p:cNvPr id="7" name="Picture 6"/>
            <p:cNvPicPr>
              <a:picLocks noChangeAspect="1"/>
            </p:cNvPicPr>
            <p:nvPr/>
          </p:nvPicPr>
          <p:blipFill>
            <a:blip r:embed="rId6"/>
            <a:stretch>
              <a:fillRect/>
            </a:stretch>
          </p:blipFill>
          <p:spPr>
            <a:xfrm>
              <a:off x="0" y="0"/>
              <a:ext cx="7186049" cy="2261796"/>
            </a:xfrm>
            <a:prstGeom prst="rect">
              <a:avLst/>
            </a:prstGeom>
            <a:ln w="28575">
              <a:solidFill>
                <a:schemeClr val="accent4">
                  <a:lumMod val="75000"/>
                </a:schemeClr>
              </a:solidFill>
            </a:ln>
          </p:spPr>
        </p:pic>
        <p:sp>
          <p:nvSpPr>
            <p:cNvPr id="12" name="TextBox 11"/>
            <p:cNvSpPr txBox="1"/>
            <p:nvPr/>
          </p:nvSpPr>
          <p:spPr>
            <a:xfrm>
              <a:off x="5628806" y="1130898"/>
              <a:ext cx="559769" cy="461665"/>
            </a:xfrm>
            <a:prstGeom prst="rect">
              <a:avLst/>
            </a:prstGeom>
            <a:noFill/>
          </p:spPr>
          <p:txBody>
            <a:bodyPr wrap="none" rtlCol="0">
              <a:spAutoFit/>
            </a:bodyPr>
            <a:lstStyle/>
            <a:p>
              <a:r>
                <a:rPr lang="en-US" sz="2400" b="1" dirty="0" smtClean="0">
                  <a:solidFill>
                    <a:schemeClr val="accent4">
                      <a:lumMod val="75000"/>
                    </a:schemeClr>
                  </a:solidFill>
                </a:rPr>
                <a:t>#4</a:t>
              </a:r>
              <a:endParaRPr lang="en-US" sz="2400" b="1" dirty="0">
                <a:solidFill>
                  <a:schemeClr val="accent4">
                    <a:lumMod val="75000"/>
                  </a:schemeClr>
                </a:solidFill>
              </a:endParaRPr>
            </a:p>
          </p:txBody>
        </p:sp>
      </p:grpSp>
      <p:grpSp>
        <p:nvGrpSpPr>
          <p:cNvPr id="15" name="Group 14"/>
          <p:cNvGrpSpPr/>
          <p:nvPr/>
        </p:nvGrpSpPr>
        <p:grpSpPr>
          <a:xfrm>
            <a:off x="5486400" y="2901477"/>
            <a:ext cx="6705600" cy="1798392"/>
            <a:chOff x="5486400" y="2901477"/>
            <a:chExt cx="6705600" cy="1798392"/>
          </a:xfrm>
        </p:grpSpPr>
        <p:pic>
          <p:nvPicPr>
            <p:cNvPr id="8" name="Picture 7"/>
            <p:cNvPicPr>
              <a:picLocks noChangeAspect="1"/>
            </p:cNvPicPr>
            <p:nvPr/>
          </p:nvPicPr>
          <p:blipFill>
            <a:blip r:embed="rId7"/>
            <a:stretch>
              <a:fillRect/>
            </a:stretch>
          </p:blipFill>
          <p:spPr>
            <a:xfrm>
              <a:off x="5486400" y="2901477"/>
              <a:ext cx="6705600" cy="1798392"/>
            </a:xfrm>
            <a:prstGeom prst="rect">
              <a:avLst/>
            </a:prstGeom>
            <a:ln w="28575">
              <a:solidFill>
                <a:schemeClr val="accent4">
                  <a:lumMod val="75000"/>
                </a:schemeClr>
              </a:solidFill>
            </a:ln>
          </p:spPr>
        </p:pic>
        <p:sp>
          <p:nvSpPr>
            <p:cNvPr id="13" name="TextBox 12"/>
            <p:cNvSpPr txBox="1"/>
            <p:nvPr/>
          </p:nvSpPr>
          <p:spPr>
            <a:xfrm>
              <a:off x="10197832" y="3800673"/>
              <a:ext cx="559769" cy="461665"/>
            </a:xfrm>
            <a:prstGeom prst="rect">
              <a:avLst/>
            </a:prstGeom>
            <a:noFill/>
          </p:spPr>
          <p:txBody>
            <a:bodyPr wrap="none" rtlCol="0">
              <a:spAutoFit/>
            </a:bodyPr>
            <a:lstStyle/>
            <a:p>
              <a:r>
                <a:rPr lang="en-US" sz="2400" b="1" dirty="0" smtClean="0">
                  <a:solidFill>
                    <a:schemeClr val="accent4">
                      <a:lumMod val="75000"/>
                    </a:schemeClr>
                  </a:solidFill>
                </a:rPr>
                <a:t>#2</a:t>
              </a:r>
              <a:endParaRPr lang="en-US" sz="2400" b="1" dirty="0">
                <a:solidFill>
                  <a:schemeClr val="accent4">
                    <a:lumMod val="75000"/>
                  </a:schemeClr>
                </a:solidFill>
              </a:endParaRPr>
            </a:p>
          </p:txBody>
        </p:sp>
      </p:grpSp>
    </p:spTree>
    <p:extLst>
      <p:ext uri="{BB962C8B-B14F-4D97-AF65-F5344CB8AC3E}">
        <p14:creationId xmlns:p14="http://schemas.microsoft.com/office/powerpoint/2010/main" val="24340855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cases and limitations</a:t>
            </a:r>
            <a:endParaRPr lang="en-US" dirty="0"/>
          </a:p>
        </p:txBody>
      </p:sp>
      <p:sp>
        <p:nvSpPr>
          <p:cNvPr id="3" name="Content Placeholder 2"/>
          <p:cNvSpPr>
            <a:spLocks noGrp="1"/>
          </p:cNvSpPr>
          <p:nvPr>
            <p:ph idx="1"/>
          </p:nvPr>
        </p:nvSpPr>
        <p:spPr/>
        <p:txBody>
          <a:bodyPr/>
          <a:lstStyle/>
          <a:p>
            <a:endParaRPr lang="en-US" dirty="0" smtClean="0"/>
          </a:p>
          <a:p>
            <a:r>
              <a:rPr lang="en-US" dirty="0" smtClean="0"/>
              <a:t>Accuracy is </a:t>
            </a:r>
            <a:r>
              <a:rPr lang="en-US" dirty="0" smtClean="0"/>
              <a:t>high – bias?</a:t>
            </a:r>
            <a:endParaRPr lang="en-US" dirty="0" smtClean="0"/>
          </a:p>
          <a:p>
            <a:r>
              <a:rPr lang="en-US" dirty="0" smtClean="0"/>
              <a:t>More data needed</a:t>
            </a:r>
          </a:p>
          <a:p>
            <a:r>
              <a:rPr lang="en-US" dirty="0" smtClean="0"/>
              <a:t>Ethics behind machines vs people</a:t>
            </a:r>
          </a:p>
          <a:p>
            <a:r>
              <a:rPr lang="en-US" dirty="0" smtClean="0"/>
              <a:t>Bulky to maintain/use</a:t>
            </a:r>
            <a:endParaRPr lang="en-US" dirty="0"/>
          </a:p>
        </p:txBody>
      </p:sp>
    </p:spTree>
    <p:extLst>
      <p:ext uri="{BB962C8B-B14F-4D97-AF65-F5344CB8AC3E}">
        <p14:creationId xmlns:p14="http://schemas.microsoft.com/office/powerpoint/2010/main" val="31398365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 work</a:t>
            </a:r>
            <a:endParaRPr lang="en-US" dirty="0"/>
          </a:p>
        </p:txBody>
      </p:sp>
      <p:sp>
        <p:nvSpPr>
          <p:cNvPr id="3" name="Content Placeholder 2"/>
          <p:cNvSpPr>
            <a:spLocks noGrp="1"/>
          </p:cNvSpPr>
          <p:nvPr>
            <p:ph idx="1"/>
          </p:nvPr>
        </p:nvSpPr>
        <p:spPr/>
        <p:txBody>
          <a:bodyPr/>
          <a:lstStyle/>
          <a:p>
            <a:endParaRPr lang="en-US" dirty="0" smtClean="0"/>
          </a:p>
          <a:p>
            <a:r>
              <a:rPr lang="en-US" dirty="0" smtClean="0"/>
              <a:t>Thesis by Sarah Miller (MSISPM 2017)</a:t>
            </a:r>
          </a:p>
          <a:p>
            <a:pPr lvl="1"/>
            <a:r>
              <a:rPr lang="en-US" dirty="0" smtClean="0"/>
              <a:t>Database for Adjudicative Appeals cases</a:t>
            </a:r>
          </a:p>
          <a:p>
            <a:pPr lvl="1"/>
            <a:r>
              <a:rPr lang="en-US" dirty="0" smtClean="0"/>
              <a:t>Includes data points for all guidelines</a:t>
            </a:r>
          </a:p>
          <a:p>
            <a:pPr lvl="1"/>
            <a:r>
              <a:rPr lang="en-US" dirty="0" smtClean="0"/>
              <a:t>Primary focus on falsification</a:t>
            </a:r>
            <a:endParaRPr lang="en-US" dirty="0"/>
          </a:p>
        </p:txBody>
      </p:sp>
    </p:spTree>
    <p:extLst>
      <p:ext uri="{BB962C8B-B14F-4D97-AF65-F5344CB8AC3E}">
        <p14:creationId xmlns:p14="http://schemas.microsoft.com/office/powerpoint/2010/main" val="33020093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endParaRPr lang="en-US" dirty="0" smtClean="0"/>
          </a:p>
          <a:p>
            <a:r>
              <a:rPr lang="en-US" dirty="0" smtClean="0"/>
              <a:t>More </a:t>
            </a:r>
            <a:r>
              <a:rPr lang="en-US" dirty="0" smtClean="0"/>
              <a:t>data points</a:t>
            </a:r>
          </a:p>
          <a:p>
            <a:r>
              <a:rPr lang="en-US" dirty="0" smtClean="0"/>
              <a:t>Scrape new data</a:t>
            </a:r>
          </a:p>
          <a:p>
            <a:r>
              <a:rPr lang="en-US" dirty="0" smtClean="0"/>
              <a:t>Visualization</a:t>
            </a:r>
          </a:p>
          <a:p>
            <a:r>
              <a:rPr lang="en-US" dirty="0" smtClean="0"/>
              <a:t>Supervised vs Unsupervised</a:t>
            </a:r>
            <a:endParaRPr lang="en-US" dirty="0"/>
          </a:p>
        </p:txBody>
      </p:sp>
    </p:spTree>
    <p:extLst>
      <p:ext uri="{BB962C8B-B14F-4D97-AF65-F5344CB8AC3E}">
        <p14:creationId xmlns:p14="http://schemas.microsoft.com/office/powerpoint/2010/main" val="30617293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38300" y="800250"/>
            <a:ext cx="8799261" cy="5279557"/>
          </a:xfrm>
        </p:spPr>
      </p:pic>
      <p:sp>
        <p:nvSpPr>
          <p:cNvPr id="7" name="TextBox 6"/>
          <p:cNvSpPr txBox="1"/>
          <p:nvPr/>
        </p:nvSpPr>
        <p:spPr>
          <a:xfrm>
            <a:off x="2216210" y="6286500"/>
            <a:ext cx="7643439" cy="276999"/>
          </a:xfrm>
          <a:prstGeom prst="rect">
            <a:avLst/>
          </a:prstGeom>
          <a:noFill/>
        </p:spPr>
        <p:txBody>
          <a:bodyPr wrap="none" rtlCol="0">
            <a:spAutoFit/>
          </a:bodyPr>
          <a:lstStyle/>
          <a:p>
            <a:r>
              <a:rPr lang="en-US" sz="1200" dirty="0">
                <a:hlinkClick r:id="rId4"/>
              </a:rPr>
              <a:t>https://usatodayhss.com/2018/recruiting-column-10-questions-a-college-coach-might-ask-you</a:t>
            </a:r>
            <a:endParaRPr lang="en-US" sz="1200" dirty="0"/>
          </a:p>
        </p:txBody>
      </p:sp>
    </p:spTree>
    <p:extLst>
      <p:ext uri="{BB962C8B-B14F-4D97-AF65-F5344CB8AC3E}">
        <p14:creationId xmlns:p14="http://schemas.microsoft.com/office/powerpoint/2010/main" val="7923480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Security Clearance process</a:t>
            </a:r>
            <a:endParaRPr lang="en-US" dirty="0"/>
          </a:p>
        </p:txBody>
      </p:sp>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t="15376" b="39542"/>
          <a:stretch/>
        </p:blipFill>
        <p:spPr>
          <a:xfrm>
            <a:off x="31720" y="2303490"/>
            <a:ext cx="12123867" cy="3543300"/>
          </a:xfrm>
        </p:spPr>
      </p:pic>
      <p:sp>
        <p:nvSpPr>
          <p:cNvPr id="5" name="TextBox 4"/>
          <p:cNvSpPr txBox="1"/>
          <p:nvPr/>
        </p:nvSpPr>
        <p:spPr>
          <a:xfrm>
            <a:off x="559629" y="6324600"/>
            <a:ext cx="11068050" cy="276999"/>
          </a:xfrm>
          <a:prstGeom prst="rect">
            <a:avLst/>
          </a:prstGeom>
          <a:noFill/>
        </p:spPr>
        <p:txBody>
          <a:bodyPr wrap="square" rtlCol="0">
            <a:spAutoFit/>
          </a:bodyPr>
          <a:lstStyle/>
          <a:p>
            <a:r>
              <a:rPr lang="en-US" sz="1200">
                <a:hlinkClick r:id="rId4"/>
              </a:rPr>
              <a:t>https://4d0q7u11k31p1qnkosal8q2e-wpengine.netdna-ssl.com/wp-content/uploads/2013/04/security-clearance-process-infographic.gif</a:t>
            </a:r>
            <a:endParaRPr lang="en-US" sz="1200" dirty="0"/>
          </a:p>
        </p:txBody>
      </p:sp>
    </p:spTree>
    <p:extLst>
      <p:ext uri="{BB962C8B-B14F-4D97-AF65-F5344CB8AC3E}">
        <p14:creationId xmlns:p14="http://schemas.microsoft.com/office/powerpoint/2010/main" val="23863882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19150" y="569728"/>
            <a:ext cx="10549008" cy="5545322"/>
          </a:xfrm>
        </p:spPr>
      </p:pic>
      <p:sp>
        <p:nvSpPr>
          <p:cNvPr id="6" name="TextBox 5"/>
          <p:cNvSpPr txBox="1"/>
          <p:nvPr/>
        </p:nvSpPr>
        <p:spPr>
          <a:xfrm>
            <a:off x="1788354" y="6324600"/>
            <a:ext cx="8610600" cy="276999"/>
          </a:xfrm>
          <a:prstGeom prst="rect">
            <a:avLst/>
          </a:prstGeom>
          <a:noFill/>
        </p:spPr>
        <p:txBody>
          <a:bodyPr wrap="square" rtlCol="0">
            <a:spAutoFit/>
          </a:bodyPr>
          <a:lstStyle/>
          <a:p>
            <a:r>
              <a:rPr lang="en-US" sz="1200">
                <a:hlinkClick r:id="rId4"/>
              </a:rPr>
              <a:t>https://news.clearancejobs.com/2018/07/18/security-clearance-processing-times-continue-to-creep-upward/</a:t>
            </a:r>
            <a:endParaRPr lang="en-US" sz="1200" dirty="0"/>
          </a:p>
        </p:txBody>
      </p:sp>
    </p:spTree>
    <p:extLst>
      <p:ext uri="{BB962C8B-B14F-4D97-AF65-F5344CB8AC3E}">
        <p14:creationId xmlns:p14="http://schemas.microsoft.com/office/powerpoint/2010/main" val="260099072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1363" y="2428268"/>
            <a:ext cx="3716337" cy="1478570"/>
          </a:xfrm>
        </p:spPr>
        <p:txBody>
          <a:bodyPr/>
          <a:lstStyle/>
          <a:p>
            <a:pPr algn="ctr"/>
            <a:r>
              <a:rPr lang="en-US" dirty="0" smtClean="0"/>
              <a:t>Adjudicative </a:t>
            </a:r>
            <a:br>
              <a:rPr lang="en-US" dirty="0" smtClean="0"/>
            </a:br>
            <a:r>
              <a:rPr lang="en-US" dirty="0" smtClean="0"/>
              <a:t>appeals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1" y="225298"/>
            <a:ext cx="6663896" cy="6327902"/>
          </a:xfrm>
        </p:spPr>
      </p:pic>
      <p:sp>
        <p:nvSpPr>
          <p:cNvPr id="5" name="TextBox 4"/>
          <p:cNvSpPr txBox="1"/>
          <p:nvPr/>
        </p:nvSpPr>
        <p:spPr>
          <a:xfrm>
            <a:off x="275431" y="6422395"/>
            <a:ext cx="4648200" cy="261610"/>
          </a:xfrm>
          <a:prstGeom prst="rect">
            <a:avLst/>
          </a:prstGeom>
          <a:noFill/>
        </p:spPr>
        <p:txBody>
          <a:bodyPr wrap="square" rtlCol="0">
            <a:spAutoFit/>
          </a:bodyPr>
          <a:lstStyle/>
          <a:p>
            <a:r>
              <a:rPr lang="en-US" sz="1100">
                <a:hlinkClick r:id="rId4"/>
              </a:rPr>
              <a:t>http://www.dami.army.pentagon.mil/site/PSAB/AdjProc.aspx</a:t>
            </a:r>
            <a:endParaRPr lang="en-US" sz="1100" dirty="0"/>
          </a:p>
        </p:txBody>
      </p:sp>
    </p:spTree>
    <p:extLst>
      <p:ext uri="{BB962C8B-B14F-4D97-AF65-F5344CB8AC3E}">
        <p14:creationId xmlns:p14="http://schemas.microsoft.com/office/powerpoint/2010/main" val="42418422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0"/>
            <a:ext cx="9905998" cy="1478570"/>
          </a:xfrm>
        </p:spPr>
        <p:txBody>
          <a:bodyPr/>
          <a:lstStyle/>
          <a:p>
            <a:pPr algn="ctr"/>
            <a:r>
              <a:rPr lang="en-US" dirty="0" smtClean="0"/>
              <a:t>Machine learning</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90304" y="1014903"/>
            <a:ext cx="9408216" cy="5172682"/>
          </a:xfrm>
        </p:spPr>
      </p:pic>
      <p:sp>
        <p:nvSpPr>
          <p:cNvPr id="5" name="TextBox 4"/>
          <p:cNvSpPr txBox="1"/>
          <p:nvPr/>
        </p:nvSpPr>
        <p:spPr>
          <a:xfrm>
            <a:off x="1864070" y="6416184"/>
            <a:ext cx="8934450" cy="276999"/>
          </a:xfrm>
          <a:prstGeom prst="rect">
            <a:avLst/>
          </a:prstGeom>
          <a:noFill/>
        </p:spPr>
        <p:txBody>
          <a:bodyPr wrap="square" rtlCol="0">
            <a:spAutoFit/>
          </a:bodyPr>
          <a:lstStyle/>
          <a:p>
            <a:r>
              <a:rPr lang="en-US" sz="1200">
                <a:hlinkClick r:id="rId4"/>
              </a:rPr>
              <a:t>http://blog.kaggle.com/2015/04/15/scikit-learn-video-2-setting-up-python-for-machine-learning/</a:t>
            </a:r>
            <a:endParaRPr lang="en-US" sz="1200" dirty="0"/>
          </a:p>
        </p:txBody>
      </p:sp>
    </p:spTree>
    <p:extLst>
      <p:ext uri="{BB962C8B-B14F-4D97-AF65-F5344CB8AC3E}">
        <p14:creationId xmlns:p14="http://schemas.microsoft.com/office/powerpoint/2010/main" val="13471639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9988" y="4460571"/>
            <a:ext cx="3036783" cy="1478570"/>
          </a:xfrm>
        </p:spPr>
        <p:txBody>
          <a:bodyPr/>
          <a:lstStyle/>
          <a:p>
            <a:pPr algn="ctr"/>
            <a:r>
              <a:rPr lang="en-US" dirty="0" err="1" smtClean="0"/>
              <a:t>Scikit</a:t>
            </a:r>
            <a:r>
              <a:rPr lang="en-US" dirty="0" smtClean="0"/>
              <a:t>-Learn</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6417271" cy="3541712"/>
          </a:xfrm>
        </p:spPr>
      </p:pic>
      <p:sp>
        <p:nvSpPr>
          <p:cNvPr id="5" name="TextBox 4"/>
          <p:cNvSpPr txBox="1"/>
          <p:nvPr/>
        </p:nvSpPr>
        <p:spPr>
          <a:xfrm>
            <a:off x="6417270" y="117049"/>
            <a:ext cx="5664801" cy="276999"/>
          </a:xfrm>
          <a:prstGeom prst="rect">
            <a:avLst/>
          </a:prstGeom>
          <a:noFill/>
        </p:spPr>
        <p:txBody>
          <a:bodyPr wrap="square" rtlCol="0">
            <a:spAutoFit/>
          </a:bodyPr>
          <a:lstStyle/>
          <a:p>
            <a:r>
              <a:rPr lang="en-US" sz="1200" dirty="0">
                <a:hlinkClick r:id="rId4"/>
              </a:rPr>
              <a:t>http://ambermd.org/tutorials/analysis/tutorial_notebooks/remote_notebook/index.html</a:t>
            </a:r>
            <a:endParaRPr lang="en-US" sz="1200" dirty="0"/>
          </a:p>
        </p:txBody>
      </p:sp>
      <p:sp>
        <p:nvSpPr>
          <p:cNvPr id="7" name="TextBox 6"/>
          <p:cNvSpPr txBox="1"/>
          <p:nvPr/>
        </p:nvSpPr>
        <p:spPr>
          <a:xfrm>
            <a:off x="3033213" y="6416288"/>
            <a:ext cx="2165849" cy="276999"/>
          </a:xfrm>
          <a:prstGeom prst="rect">
            <a:avLst/>
          </a:prstGeom>
          <a:noFill/>
        </p:spPr>
        <p:txBody>
          <a:bodyPr wrap="none" rtlCol="0">
            <a:spAutoFit/>
          </a:bodyPr>
          <a:lstStyle/>
          <a:p>
            <a:r>
              <a:rPr lang="en-US" sz="1200" dirty="0" smtClean="0">
                <a:hlinkClick r:id="rId5"/>
              </a:rPr>
              <a:t>https</a:t>
            </a:r>
            <a:r>
              <a:rPr lang="en-US" sz="1200" dirty="0">
                <a:hlinkClick r:id="rId5"/>
              </a:rPr>
              <a:t>://scikit-learn.org/stable</a:t>
            </a:r>
            <a:r>
              <a:rPr lang="en-US" sz="1200" dirty="0" smtClean="0">
                <a:hlinkClick r:id="rId5"/>
              </a:rPr>
              <a:t>/</a:t>
            </a:r>
            <a:endParaRPr lang="en-US" sz="1200" dirty="0"/>
          </a:p>
        </p:txBody>
      </p:sp>
      <p:pic>
        <p:nvPicPr>
          <p:cNvPr id="3" name="Picture 2"/>
          <p:cNvPicPr>
            <a:picLocks noChangeAspect="1"/>
          </p:cNvPicPr>
          <p:nvPr/>
        </p:nvPicPr>
        <p:blipFill>
          <a:blip r:embed="rId6"/>
          <a:stretch>
            <a:fillRect/>
          </a:stretch>
        </p:blipFill>
        <p:spPr>
          <a:xfrm>
            <a:off x="5209642" y="2385856"/>
            <a:ext cx="6982358" cy="4472144"/>
          </a:xfrm>
          <a:prstGeom prst="rect">
            <a:avLst/>
          </a:prstGeom>
        </p:spPr>
      </p:pic>
      <p:sp>
        <p:nvSpPr>
          <p:cNvPr id="8" name="Title 1"/>
          <p:cNvSpPr txBox="1">
            <a:spLocks/>
          </p:cNvSpPr>
          <p:nvPr/>
        </p:nvSpPr>
        <p:spPr>
          <a:xfrm>
            <a:off x="7635180" y="453643"/>
            <a:ext cx="3036783" cy="147857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dirty="0" err="1" smtClean="0"/>
              <a:t>Jupyter</a:t>
            </a:r>
            <a:r>
              <a:rPr lang="en-US" dirty="0" smtClean="0"/>
              <a:t> Notebooks</a:t>
            </a:r>
            <a:endParaRPr lang="en-US" dirty="0"/>
          </a:p>
        </p:txBody>
      </p:sp>
    </p:spTree>
    <p:extLst>
      <p:ext uri="{BB962C8B-B14F-4D97-AF65-F5344CB8AC3E}">
        <p14:creationId xmlns:p14="http://schemas.microsoft.com/office/powerpoint/2010/main" val="28085992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9305" y="2629754"/>
            <a:ext cx="9905998" cy="1478570"/>
          </a:xfrm>
        </p:spPr>
        <p:txBody>
          <a:bodyPr>
            <a:normAutofit/>
          </a:bodyPr>
          <a:lstStyle/>
          <a:p>
            <a:pPr algn="ctr"/>
            <a:r>
              <a:rPr lang="en-US" sz="5400" dirty="0" smtClean="0"/>
              <a:t>Machine Learning Process</a:t>
            </a:r>
            <a:endParaRPr lang="en-US" sz="5400" dirty="0"/>
          </a:p>
        </p:txBody>
      </p:sp>
    </p:spTree>
    <p:extLst>
      <p:ext uri="{BB962C8B-B14F-4D97-AF65-F5344CB8AC3E}">
        <p14:creationId xmlns:p14="http://schemas.microsoft.com/office/powerpoint/2010/main" val="354777562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2653739" y="0"/>
            <a:ext cx="9534525" cy="2600325"/>
          </a:xfrm>
          <a:prstGeom prst="rect">
            <a:avLst/>
          </a:prstGeom>
        </p:spPr>
      </p:pic>
      <p:sp>
        <p:nvSpPr>
          <p:cNvPr id="2" name="Title 1"/>
          <p:cNvSpPr>
            <a:spLocks noGrp="1"/>
          </p:cNvSpPr>
          <p:nvPr>
            <p:ph type="title"/>
          </p:nvPr>
        </p:nvSpPr>
        <p:spPr>
          <a:xfrm>
            <a:off x="142549" y="470628"/>
            <a:ext cx="2511190" cy="2068643"/>
          </a:xfrm>
          <a:noFill/>
        </p:spPr>
        <p:txBody>
          <a:bodyPr>
            <a:normAutofit/>
          </a:bodyPr>
          <a:lstStyle/>
          <a:p>
            <a:pPr algn="ctr"/>
            <a:r>
              <a:rPr lang="en-US" sz="2800" dirty="0" smtClean="0"/>
              <a:t>Importing Packages</a:t>
            </a:r>
            <a:endParaRPr lang="en-US" sz="2800" dirty="0"/>
          </a:p>
        </p:txBody>
      </p:sp>
      <p:pic>
        <p:nvPicPr>
          <p:cNvPr id="10" name="Picture 9"/>
          <p:cNvPicPr>
            <a:picLocks noChangeAspect="1"/>
          </p:cNvPicPr>
          <p:nvPr/>
        </p:nvPicPr>
        <p:blipFill>
          <a:blip r:embed="rId4"/>
          <a:stretch>
            <a:fillRect/>
          </a:stretch>
        </p:blipFill>
        <p:spPr>
          <a:xfrm>
            <a:off x="0" y="2600326"/>
            <a:ext cx="7421002" cy="2311140"/>
          </a:xfrm>
          <a:prstGeom prst="rect">
            <a:avLst/>
          </a:prstGeom>
        </p:spPr>
      </p:pic>
      <p:pic>
        <p:nvPicPr>
          <p:cNvPr id="11" name="Picture 10"/>
          <p:cNvPicPr>
            <a:picLocks noChangeAspect="1"/>
          </p:cNvPicPr>
          <p:nvPr/>
        </p:nvPicPr>
        <p:blipFill>
          <a:blip r:embed="rId5"/>
          <a:stretch>
            <a:fillRect/>
          </a:stretch>
        </p:blipFill>
        <p:spPr>
          <a:xfrm>
            <a:off x="3753328" y="4911465"/>
            <a:ext cx="8438672" cy="1946535"/>
          </a:xfrm>
          <a:prstGeom prst="rect">
            <a:avLst/>
          </a:prstGeom>
        </p:spPr>
      </p:pic>
      <p:sp>
        <p:nvSpPr>
          <p:cNvPr id="12" name="TextBox 11"/>
          <p:cNvSpPr txBox="1"/>
          <p:nvPr/>
        </p:nvSpPr>
        <p:spPr>
          <a:xfrm>
            <a:off x="7893387" y="3457670"/>
            <a:ext cx="3822492" cy="523220"/>
          </a:xfrm>
          <a:prstGeom prst="rect">
            <a:avLst/>
          </a:prstGeom>
          <a:noFill/>
        </p:spPr>
        <p:txBody>
          <a:bodyPr wrap="square" rtlCol="0">
            <a:spAutoFit/>
          </a:bodyPr>
          <a:lstStyle/>
          <a:p>
            <a:pPr algn="ctr"/>
            <a:r>
              <a:rPr lang="en-US" sz="2800" dirty="0" smtClean="0"/>
              <a:t>Importing Boolean Fields</a:t>
            </a:r>
            <a:endParaRPr lang="en-US" sz="2800" dirty="0"/>
          </a:p>
        </p:txBody>
      </p:sp>
      <p:sp>
        <p:nvSpPr>
          <p:cNvPr id="13" name="TextBox 12"/>
          <p:cNvSpPr txBox="1"/>
          <p:nvPr/>
        </p:nvSpPr>
        <p:spPr>
          <a:xfrm>
            <a:off x="0" y="5755255"/>
            <a:ext cx="3822492" cy="523220"/>
          </a:xfrm>
          <a:prstGeom prst="rect">
            <a:avLst/>
          </a:prstGeom>
          <a:noFill/>
        </p:spPr>
        <p:txBody>
          <a:bodyPr wrap="square" rtlCol="0">
            <a:spAutoFit/>
          </a:bodyPr>
          <a:lstStyle/>
          <a:p>
            <a:pPr algn="ctr"/>
            <a:r>
              <a:rPr lang="en-US" sz="2800" dirty="0" smtClean="0"/>
              <a:t>Importing Text Fields</a:t>
            </a:r>
            <a:endParaRPr lang="en-US" sz="2800" dirty="0"/>
          </a:p>
        </p:txBody>
      </p:sp>
    </p:spTree>
    <p:extLst>
      <p:ext uri="{BB962C8B-B14F-4D97-AF65-F5344CB8AC3E}">
        <p14:creationId xmlns:p14="http://schemas.microsoft.com/office/powerpoint/2010/main" val="314158894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281</TotalTime>
  <Words>1845</Words>
  <Application>Microsoft Office PowerPoint</Application>
  <PresentationFormat>Widescreen</PresentationFormat>
  <Paragraphs>226</Paragraphs>
  <Slides>21</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Calibri</vt:lpstr>
      <vt:lpstr>Trebuchet MS</vt:lpstr>
      <vt:lpstr>Tw Cen MT</vt:lpstr>
      <vt:lpstr>Circuit</vt:lpstr>
      <vt:lpstr>Predicting outcomes for Adjudicative appeals through Machine Learning</vt:lpstr>
      <vt:lpstr>Previous work</vt:lpstr>
      <vt:lpstr>Security Clearance process</vt:lpstr>
      <vt:lpstr>PowerPoint Presentation</vt:lpstr>
      <vt:lpstr>Adjudicative  appeals</vt:lpstr>
      <vt:lpstr>Machine learning</vt:lpstr>
      <vt:lpstr>Scikit-Learn</vt:lpstr>
      <vt:lpstr>Machine Learning Process</vt:lpstr>
      <vt:lpstr>Importing Packages</vt:lpstr>
      <vt:lpstr>Transforming Boolean Data</vt:lpstr>
      <vt:lpstr>Machine Learning Step-By-Step</vt:lpstr>
      <vt:lpstr>Run train_test_split() on X &amp; y</vt:lpstr>
      <vt:lpstr>Run fit() on X_train and y_train </vt:lpstr>
      <vt:lpstr>Run predict() on X_test</vt:lpstr>
      <vt:lpstr>Verify the Accuracy of the Model</vt:lpstr>
      <vt:lpstr>Test for the Best Algorithm to Use</vt:lpstr>
      <vt:lpstr>Boolean Algorithm Scoring</vt:lpstr>
      <vt:lpstr>Text Value Scoring</vt:lpstr>
      <vt:lpstr>Use cases and limitations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outcomes for Adjudicative appeals through Machine Learning</dc:title>
  <dc:creator>Michaela Webster</dc:creator>
  <cp:lastModifiedBy>Michaela Webster</cp:lastModifiedBy>
  <cp:revision>35</cp:revision>
  <dcterms:created xsi:type="dcterms:W3CDTF">2019-05-06T00:15:07Z</dcterms:created>
  <dcterms:modified xsi:type="dcterms:W3CDTF">2019-06-20T14:35:59Z</dcterms:modified>
</cp:coreProperties>
</file>